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11"/>
  </p:notesMasterIdLst>
  <p:sldIdLst>
    <p:sldId id="261" r:id="rId2"/>
    <p:sldId id="258" r:id="rId3"/>
    <p:sldId id="259" r:id="rId4"/>
    <p:sldId id="260" r:id="rId5"/>
    <p:sldId id="263" r:id="rId6"/>
    <p:sldId id="262" r:id="rId7"/>
    <p:sldId id="257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94663"/>
  </p:normalViewPr>
  <p:slideViewPr>
    <p:cSldViewPr snapToGrid="0">
      <p:cViewPr varScale="1">
        <p:scale>
          <a:sx n="75" d="100"/>
          <a:sy n="75" d="100"/>
        </p:scale>
        <p:origin x="68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CF799-7564-FE4E-B430-65DE3B8BDDF8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97230-899F-D649-95CB-CDAB4A572A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64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97230-899F-D649-95CB-CDAB4A572A5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205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97230-899F-D649-95CB-CDAB4A572A5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073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97230-899F-D649-95CB-CDAB4A572A5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898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85BB-8B07-4DC9-86F3-2A225C777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261872"/>
            <a:ext cx="7638222" cy="2852928"/>
          </a:xfrm>
        </p:spPr>
        <p:txBody>
          <a:bodyPr anchor="b">
            <a:normAutofit/>
          </a:bodyPr>
          <a:lstStyle>
            <a:lvl1pPr algn="l">
              <a:lnSpc>
                <a:spcPct val="130000"/>
              </a:lnSpc>
              <a:defRPr sz="3600" spc="1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4D496A-6E7A-4923-8ED5-B4164125D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4681728"/>
            <a:ext cx="7638222" cy="929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E3D20-43DC-4C14-8CFF-18545AED1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FC300-5AFC-418B-85FD-EFA94BD7A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C7E81-ED3C-4DB0-8E74-AD2A87E6B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C817C9-850F-4FB6-B93B-CF3076C4A5C1}"/>
              </a:ext>
            </a:extLst>
          </p:cNvPr>
          <p:cNvGrpSpPr/>
          <p:nvPr/>
        </p:nvGrpSpPr>
        <p:grpSpPr>
          <a:xfrm flipH="1">
            <a:off x="0" y="0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59433A8-B67D-4675-AFDE-131069A709FC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CD1C45-6A4D-4237-B39C-2D58F401A8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028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958AD-1CAD-45B3-B83D-DC9D33CD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153F2E-0397-4423-8A88-D0059DEAF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ADDE1-7025-4FA9-822D-481685085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A73E0-F328-46DC-98BE-CA0981F7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52226-010C-494F-8BE8-BF91F3553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89E9C4-9D18-4529-BC0C-68EAE507CDF8}"/>
              </a:ext>
            </a:extLst>
          </p:cNvPr>
          <p:cNvGrpSpPr/>
          <p:nvPr/>
        </p:nvGrpSpPr>
        <p:grpSpPr>
          <a:xfrm flipH="1" flipV="1">
            <a:off x="0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7DF5937-0C03-4786-AB62-3CF7CECB92D6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AD93DB-2DB0-4B2D-884B-6EC453443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8704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C635D0-31D9-44E1-911D-F7D5D54009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53914" y="624313"/>
            <a:ext cx="2537986" cy="55097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7F9230-1FA4-439D-A800-B5F006F07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00100" y="624313"/>
            <a:ext cx="7816542" cy="55097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AB2A3-7055-43AF-8BAB-0A9B74448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A1821-A311-49CD-BCB4-B4BC88661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7C6A8-813A-486A-AA90-AB28935F2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38C7A17-06CC-442C-A876-A51B2B556508}"/>
              </a:ext>
            </a:extLst>
          </p:cNvPr>
          <p:cNvGrpSpPr/>
          <p:nvPr/>
        </p:nvGrpSpPr>
        <p:grpSpPr>
          <a:xfrm flipH="1" flipV="1">
            <a:off x="0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4C1798A-2980-4F34-8355-7BCB6B295322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D7542C-E4AE-488F-BC75-2E7ED83910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1923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25F8D-0421-4AEC-9C40-A13163EC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37680-115A-411F-AEF6-4AC2096B4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CC193-1304-4D0F-8331-14D4EC08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455C1-CD32-4050-BAFF-51CC6B62D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AF608-FF11-4CBE-B717-5D56AE67D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6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BD23A02E-6DCF-427A-8CFD-281B2185C7F0}"/>
              </a:ext>
            </a:extLst>
          </p:cNvPr>
          <p:cNvSpPr/>
          <p:nvPr/>
        </p:nvSpPr>
        <p:spPr>
          <a:xfrm>
            <a:off x="3242985" y="511814"/>
            <a:ext cx="5706031" cy="570603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dist="165100" dir="2220000" algn="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B4C32-F19C-44F3-8EF8-1F506D74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9192" y="1709738"/>
            <a:ext cx="4893617" cy="2553893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89729-131C-4F78-9DAA-E9EE28EA9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2249" y="4540468"/>
            <a:ext cx="4067503" cy="1154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 cap="all" spc="6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4E608-AC1F-41FB-974A-BD619C6C2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86158-8B03-45C3-891D-0357B198B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3B054-E8A2-43FD-B0FB-B1CCFA4BC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64AA7-6D5A-402E-AD1A-880F2BDB7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D32B6-F9D8-4A43-B52C-336CFAB00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2976" y="2019299"/>
            <a:ext cx="4995019" cy="415766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0CDD9-5742-4A34-BA72-7CCA72D91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3718" y="2019299"/>
            <a:ext cx="5027954" cy="415766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783AA-D2AB-4385-A91F-870CB6564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5AAD9C-5CA2-4DA1-84D3-B1838979F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1AB3C7-9574-47BC-932D-782BEE998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01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4C468-781B-4BC5-8DEA-B9EF2BF90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60" y="369168"/>
            <a:ext cx="10458729" cy="143981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67223F-48E4-491D-AB5D-5FC8A0C56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1" y="1843067"/>
            <a:ext cx="5007894" cy="6620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6B764-4B87-42FF-ABAA-69B07B88F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0101" y="2505075"/>
            <a:ext cx="5007894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4357B9-406F-4BF9-B8FB-C53421EEF5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6061" y="1843067"/>
            <a:ext cx="4994128" cy="6620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20462B-1939-4DAA-A7DD-6BDC95054A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6061" y="2505075"/>
            <a:ext cx="499412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6C938B-C4C2-4FA9-85CA-9CD742CD7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D8886-0D28-4D49-8D43-151D37E94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2FDDE8-E9F8-4B6C-9A40-829617A7C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472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AE3D8-6C35-428B-B2F2-251FDE10B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983769"/>
            <a:ext cx="10094770" cy="1180574"/>
          </a:xfrm>
          <a:solidFill>
            <a:schemeClr val="accent1">
              <a:lumMod val="20000"/>
              <a:lumOff val="80000"/>
            </a:schemeClr>
          </a:solidFill>
          <a:effectLst>
            <a:outerShdw dist="165100" dir="18900000" algn="bl" rotWithShape="0">
              <a:prstClr val="black"/>
            </a:outerShdw>
          </a:effectLst>
        </p:spPr>
        <p:txBody>
          <a:bodyPr/>
          <a:lstStyle>
            <a:lvl1pPr marL="18288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B8015-E11A-42CA-AE88-7BD73F87E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309078-34CA-45CD-B479-03906A265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03258-F989-47B2-A643-A60CD8A77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62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DA2F31-48B6-40CE-A364-3CE73FD8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7EEA00-F166-41EB-9331-CA99BB70F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B051F-F8FC-4FF6-9783-45F9FE7AC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83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08635-A5AF-48F4-8CD2-FB0E01113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t"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5E0E-DCC0-4781-A608-962B1241B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9826" y="987425"/>
            <a:ext cx="604556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21F43E-3D50-4A1C-A289-B3D0DD0E7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70E3A-6639-4EA0-8305-C1899DAB4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AFD57-4189-42FB-B29E-96366E51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5E2EC-8483-4FBC-9D29-C19025FA8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14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CE581-A090-4AE9-9965-B06BDB52B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t"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39DEF4-262F-4ACF-9B29-3D4B819E7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53969" y="987425"/>
            <a:ext cx="569450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D7CBB-7A6F-441E-9072-2494B952F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59692-77BE-4A7D-AA70-635007A6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9A4DA-63AF-4D6A-98DB-E1D0AC741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B7958-B19B-4C23-A82F-DD4E4B91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41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86DAE1-1F65-43B8-A400-95E6DEED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61" y="365125"/>
            <a:ext cx="10357666" cy="14384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5C993-A44B-4C2D-818E-4C9000BB0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21B6E-ECC6-47D0-9C14-812B746F15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014" y="63420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E6171E64-FE02-4DE5-B72F-53C3706641C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9A716-DEA9-48A9-A5BC-0F392D2B4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342042"/>
            <a:ext cx="34701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CB69E-A0E4-4558-9C62-4CD8CDD2A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6329" y="6342042"/>
            <a:ext cx="526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6ECC43-D65E-4A7B-A76B-D278A2184166}"/>
              </a:ext>
            </a:extLst>
          </p:cNvPr>
          <p:cNvGrpSpPr/>
          <p:nvPr/>
        </p:nvGrpSpPr>
        <p:grpSpPr>
          <a:xfrm flipV="1">
            <a:off x="11626076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EE443C5-5AB9-407B-A8C3-011BB14FEF06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38C9FA-DA5E-4785-8F4A-CA481A3A65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818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2" r:id="rId10"/>
    <p:sldLayoutId id="2147483671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20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SzPct val="100000"/>
        <a:buFont typeface="Avenir Next LT Pro Light" panose="020B03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SzPct val="100000"/>
        <a:buFont typeface="Avenir Next LT Pro Light" panose="020B03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jpeg"/><Relationship Id="rId11" Type="http://schemas.openxmlformats.org/officeDocument/2006/relationships/image" Target="../media/image6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6.png"/><Relationship Id="rId11" Type="http://schemas.openxmlformats.org/officeDocument/2006/relationships/image" Target="../media/image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2.png"/><Relationship Id="rId11" Type="http://schemas.openxmlformats.org/officeDocument/2006/relationships/image" Target="../media/image6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8.jpeg"/><Relationship Id="rId11" Type="http://schemas.openxmlformats.org/officeDocument/2006/relationships/image" Target="../media/image6.png"/><Relationship Id="rId5" Type="http://schemas.openxmlformats.org/officeDocument/2006/relationships/image" Target="../media/image27.jpeg"/><Relationship Id="rId10" Type="http://schemas.openxmlformats.org/officeDocument/2006/relationships/image" Target="../media/image32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ubmed.ncbi.nlm.nih.gov/33050383" TargetMode="External"/><Relationship Id="rId3" Type="http://schemas.openxmlformats.org/officeDocument/2006/relationships/hyperlink" Target="https://pubmed.ncbi.nlm.nih.gov/?term=Bartolom%C3%A9%20B%5BAuthor%5D" TargetMode="External"/><Relationship Id="rId7" Type="http://schemas.openxmlformats.org/officeDocument/2006/relationships/hyperlink" Target="https://www.ncbi.nlm.nih.gov/pmc/articles/PMC7600228/" TargetMode="External"/><Relationship Id="rId12" Type="http://schemas.openxmlformats.org/officeDocument/2006/relationships/hyperlink" Target="https://www.sciencedirect.com/science/article/pii/S0002916523028150" TargetMode="External"/><Relationship Id="rId2" Type="http://schemas.openxmlformats.org/officeDocument/2006/relationships/hyperlink" Target="https://pubmed.ncbi.nlm.nih.gov/?term=Moreno-Arribas%20MV%5BAuthor%5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ubmed.ncbi.nlm.nih.gov/?term=Motilva%20MJ%5BAuthor%5D" TargetMode="External"/><Relationship Id="rId11" Type="http://schemas.openxmlformats.org/officeDocument/2006/relationships/hyperlink" Target="https://www.sciencedirect.com/journal/the-american-journal-of-clinical-nutrition/vol/95/issue/6" TargetMode="External"/><Relationship Id="rId5" Type="http://schemas.openxmlformats.org/officeDocument/2006/relationships/hyperlink" Target="https://pubmed.ncbi.nlm.nih.gov/?term=P%C3%A9rez-Matute%20P%5BAuthor%5D" TargetMode="External"/><Relationship Id="rId10" Type="http://schemas.openxmlformats.org/officeDocument/2006/relationships/hyperlink" Target="https://www.sciencedirect.com/journal/the-american-journal-of-clinical-nutrition" TargetMode="External"/><Relationship Id="rId4" Type="http://schemas.openxmlformats.org/officeDocument/2006/relationships/hyperlink" Target="https://pubmed.ncbi.nlm.nih.gov/?term=Pe%C3%B1alvo%20JL%5BAuthor%5D" TargetMode="External"/><Relationship Id="rId9" Type="http://schemas.openxmlformats.org/officeDocument/2006/relationships/hyperlink" Target="https://doi.org/10.3390%2Fnu1210308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180A6-837F-EF55-C518-643345540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803574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  <a:latin typeface="Lucida Console" panose="020B0609040504020204" pitchFamily="49" charset="0"/>
              </a:rPr>
              <a:t>“FAST AND SLOW”</a:t>
            </a:r>
            <a:br>
              <a:rPr lang="en-GB" sz="2400" dirty="0">
                <a:solidFill>
                  <a:srgbClr val="FF0000"/>
                </a:solidFill>
                <a:latin typeface="Lucida Console" panose="020B0609040504020204" pitchFamily="49" charset="0"/>
              </a:rPr>
            </a:br>
            <a:r>
              <a:rPr lang="en-GB" sz="2400" dirty="0">
                <a:solidFill>
                  <a:schemeClr val="accent1"/>
                </a:solidFill>
                <a:latin typeface="Lucida Console" panose="020B0609040504020204" pitchFamily="49" charset="0"/>
              </a:rPr>
              <a:t>SUSTAINABILITY</a:t>
            </a:r>
            <a:r>
              <a:rPr lang="en-GB" sz="2400" dirty="0">
                <a:solidFill>
                  <a:srgbClr val="FF0000"/>
                </a:solidFill>
                <a:latin typeface="Lucida Console" panose="020B0609040504020204" pitchFamily="49" charset="0"/>
              </a:rPr>
              <a:t>  </a:t>
            </a:r>
            <a:br>
              <a:rPr lang="en-GB" sz="2400" dirty="0">
                <a:solidFill>
                  <a:srgbClr val="FF0000"/>
                </a:solidFill>
                <a:latin typeface="Lucida Console" panose="020B0609040504020204" pitchFamily="49" charset="0"/>
              </a:rPr>
            </a:br>
            <a:r>
              <a:rPr lang="en-GB" sz="2400" dirty="0">
                <a:solidFill>
                  <a:srgbClr val="FF0000"/>
                </a:solidFill>
                <a:latin typeface="Lucida Console" panose="020B0609040504020204" pitchFamily="49" charset="0"/>
              </a:rPr>
              <a:t>A HUMAN EXPERIENCE </a:t>
            </a:r>
            <a:br>
              <a:rPr lang="en-GB" sz="2400" dirty="0">
                <a:solidFill>
                  <a:srgbClr val="FF0000"/>
                </a:solidFill>
                <a:latin typeface="Lucida Console" panose="020B0609040504020204" pitchFamily="49" charset="0"/>
              </a:rPr>
            </a:br>
            <a:r>
              <a:rPr lang="en-GB" sz="2400" dirty="0">
                <a:solidFill>
                  <a:schemeClr val="accent4"/>
                </a:solidFill>
                <a:latin typeface="Lucida Console" panose="020B0609040504020204" pitchFamily="49" charset="0"/>
              </a:rPr>
              <a:t>"</a:t>
            </a:r>
            <a:r>
              <a:rPr lang="en-GB" sz="2400" dirty="0">
                <a:solidFill>
                  <a:schemeClr val="accent4">
                    <a:lumMod val="75000"/>
                  </a:schemeClr>
                </a:solidFill>
                <a:latin typeface="Lucida Console" panose="020B0609040504020204" pitchFamily="49" charset="0"/>
              </a:rPr>
              <a:t>LESS IS MORE”</a:t>
            </a:r>
          </a:p>
        </p:txBody>
      </p:sp>
      <p:pic>
        <p:nvPicPr>
          <p:cNvPr id="5" name="Content Placeholder 4" descr="A plate of breakfast food&#10;&#10;Description automatically generated">
            <a:extLst>
              <a:ext uri="{FF2B5EF4-FFF2-40B4-BE49-F238E27FC236}">
                <a16:creationId xmlns:a16="http://schemas.microsoft.com/office/drawing/2014/main" id="{5F5EE57C-ABE8-9D6E-7868-8B2BD206B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" y="1803575"/>
            <a:ext cx="3972676" cy="5054426"/>
          </a:xfrm>
        </p:spPr>
      </p:pic>
      <p:pic>
        <p:nvPicPr>
          <p:cNvPr id="9" name="Picture 8" descr="A plate of food on a table&#10;&#10;Description automatically generated">
            <a:extLst>
              <a:ext uri="{FF2B5EF4-FFF2-40B4-BE49-F238E27FC236}">
                <a16:creationId xmlns:a16="http://schemas.microsoft.com/office/drawing/2014/main" id="{618D5107-414F-560E-8F0B-FFA8F38F1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555584" y="2221586"/>
            <a:ext cx="5054426" cy="4218406"/>
          </a:xfrm>
          <a:prstGeom prst="rect">
            <a:avLst/>
          </a:prstGeom>
        </p:spPr>
      </p:pic>
      <p:pic>
        <p:nvPicPr>
          <p:cNvPr id="11" name="Picture 10" descr="A tree with apples on it&#10;&#10;Description automatically generated">
            <a:extLst>
              <a:ext uri="{FF2B5EF4-FFF2-40B4-BE49-F238E27FC236}">
                <a16:creationId xmlns:a16="http://schemas.microsoft.com/office/drawing/2014/main" id="{A3043535-DA3E-3E27-A354-5F8B392502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413015" y="2297424"/>
            <a:ext cx="5054427" cy="40667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837A9E-E7E9-2726-C8D0-3CA853628CC9}"/>
              </a:ext>
            </a:extLst>
          </p:cNvPr>
          <p:cNvSpPr txBox="1"/>
          <p:nvPr/>
        </p:nvSpPr>
        <p:spPr>
          <a:xfrm>
            <a:off x="8801100" y="342900"/>
            <a:ext cx="3257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GB" sz="14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0B29449-C570-EE53-10ED-654118F0C4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6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68"/>
    </mc:Choice>
    <mc:Fallback xmlns="">
      <p:transition spd="slow" advTm="101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153EDB2-4AAD-43F4-AE78-4D326C813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3CB7779-72E2-4E92-AE18-6BBC335D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5" y="0"/>
            <a:ext cx="11097905" cy="6858000"/>
            <a:chOff x="547625" y="0"/>
            <a:chExt cx="11097905" cy="685800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75B9DA5-08BD-40EA-B06C-3D3CCD06A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EE62D72-11EF-40E9-BF23-0FCAEACDD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76336F2-6633-4E26-8760-05F94D87D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9F3102E-7749-422F-8F51-A148252B8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71191CD-1211-4C40-9D45-449D9BE65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5" name="Picture 4" descr="A white flower with yellow center&#10;&#10;Description automatically generated">
            <a:extLst>
              <a:ext uri="{FF2B5EF4-FFF2-40B4-BE49-F238E27FC236}">
                <a16:creationId xmlns:a16="http://schemas.microsoft.com/office/drawing/2014/main" id="{C32849A0-FFF7-E186-437D-8EBB43B04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9" y="21273"/>
            <a:ext cx="3370554" cy="3782377"/>
          </a:xfrm>
          <a:prstGeom prst="rect">
            <a:avLst/>
          </a:prstGeom>
        </p:spPr>
      </p:pic>
      <p:pic>
        <p:nvPicPr>
          <p:cNvPr id="7" name="Picture 6" descr="A white spider on a pink flower&#10;&#10;Description automatically generated">
            <a:extLst>
              <a:ext uri="{FF2B5EF4-FFF2-40B4-BE49-F238E27FC236}">
                <a16:creationId xmlns:a16="http://schemas.microsoft.com/office/drawing/2014/main" id="{5D797AE7-BF02-4823-7AE8-CA88E3A20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007" y="308"/>
            <a:ext cx="3788654" cy="3803342"/>
          </a:xfrm>
          <a:prstGeom prst="rect">
            <a:avLst/>
          </a:prstGeom>
        </p:spPr>
      </p:pic>
      <p:pic>
        <p:nvPicPr>
          <p:cNvPr id="11" name="Picture 10" descr="A green lawn with trees and a path&#10;&#10;Description automatically generated">
            <a:extLst>
              <a:ext uri="{FF2B5EF4-FFF2-40B4-BE49-F238E27FC236}">
                <a16:creationId xmlns:a16="http://schemas.microsoft.com/office/drawing/2014/main" id="{B94F2782-91AD-BA17-2566-6E1BD9EDD3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26340" y="3803650"/>
            <a:ext cx="2836336" cy="3033077"/>
          </a:xfrm>
          <a:prstGeom prst="rect">
            <a:avLst/>
          </a:prstGeom>
        </p:spPr>
      </p:pic>
      <p:pic>
        <p:nvPicPr>
          <p:cNvPr id="14" name="Picture 13" descr="A pond with purple flowers and rocks&#10;&#10;Description automatically generated">
            <a:extLst>
              <a:ext uri="{FF2B5EF4-FFF2-40B4-BE49-F238E27FC236}">
                <a16:creationId xmlns:a16="http://schemas.microsoft.com/office/drawing/2014/main" id="{300E8260-30B5-60AA-71F1-8E3FC38B33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9016" y="3803649"/>
            <a:ext cx="2886077" cy="30330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03EB0A-6AB2-B3CE-E16C-500D1899B8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3440" y="3803649"/>
            <a:ext cx="3432220" cy="3033077"/>
          </a:xfrm>
          <a:prstGeom prst="rect">
            <a:avLst/>
          </a:prstGeom>
        </p:spPr>
      </p:pic>
      <p:pic>
        <p:nvPicPr>
          <p:cNvPr id="9" name="Picture 8" descr="A yellow spider on a yellow flower&#10;&#10;Description automatically generated">
            <a:extLst>
              <a:ext uri="{FF2B5EF4-FFF2-40B4-BE49-F238E27FC236}">
                <a16:creationId xmlns:a16="http://schemas.microsoft.com/office/drawing/2014/main" id="{45E4B478-DF60-6BAB-8EC9-12531650F4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3961" y="38389"/>
            <a:ext cx="4993045" cy="3869114"/>
          </a:xfrm>
          <a:prstGeom prst="rect">
            <a:avLst/>
          </a:prstGeom>
        </p:spPr>
      </p:pic>
      <p:pic>
        <p:nvPicPr>
          <p:cNvPr id="16" name="Picture 15" descr="A group of pink flowers in a garden&#10;&#10;Description automatically generated">
            <a:extLst>
              <a:ext uri="{FF2B5EF4-FFF2-40B4-BE49-F238E27FC236}">
                <a16:creationId xmlns:a16="http://schemas.microsoft.com/office/drawing/2014/main" id="{66A18AF5-069B-F2D7-8202-5CCE28E2CF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5093" y="3803649"/>
            <a:ext cx="3164045" cy="30330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93D455-C5DA-64EE-80B7-A79B9D4C9567}"/>
              </a:ext>
            </a:extLst>
          </p:cNvPr>
          <p:cNvSpPr txBox="1"/>
          <p:nvPr/>
        </p:nvSpPr>
        <p:spPr>
          <a:xfrm>
            <a:off x="3995121" y="2583180"/>
            <a:ext cx="332007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“</a:t>
            </a:r>
            <a:r>
              <a:rPr lang="en-GB" sz="1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A poor life this if, full of care,</a:t>
            </a:r>
            <a:br>
              <a:rPr lang="en-GB" sz="1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</a:br>
            <a:r>
              <a:rPr lang="en-GB" sz="1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We have no time to stand and stare.”</a:t>
            </a:r>
            <a:endParaRPr lang="en-GB" b="0" i="0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  <a:p>
            <a:r>
              <a:rPr lang="en-GB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William Henry Davies </a:t>
            </a:r>
            <a:r>
              <a:rPr lang="en-GB" sz="11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(1871-1940)</a:t>
            </a:r>
            <a:endParaRPr lang="en-GB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CC8D7F-D51D-B4F0-D948-FB49AB92D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92"/>
    </mc:Choice>
    <mc:Fallback xmlns="">
      <p:transition spd="slow" advTm="15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 up of water droplets on a leaf&#10;&#10;Description automatically generated">
            <a:extLst>
              <a:ext uri="{FF2B5EF4-FFF2-40B4-BE49-F238E27FC236}">
                <a16:creationId xmlns:a16="http://schemas.microsoft.com/office/drawing/2014/main" id="{E83A47FA-E705-EC38-6F5D-A9046F417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508" y="-32655"/>
            <a:ext cx="6096000" cy="3428999"/>
          </a:xfrm>
          <a:prstGeom prst="rect">
            <a:avLst/>
          </a:prstGeom>
        </p:spPr>
      </p:pic>
      <p:pic>
        <p:nvPicPr>
          <p:cNvPr id="9" name="Picture 8" descr="A close up of a flower&#10;&#10;Description automatically generated">
            <a:extLst>
              <a:ext uri="{FF2B5EF4-FFF2-40B4-BE49-F238E27FC236}">
                <a16:creationId xmlns:a16="http://schemas.microsoft.com/office/drawing/2014/main" id="{DBA4B720-9877-8D0D-A47B-E23ABCEEB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5586" y="3380015"/>
            <a:ext cx="3141352" cy="3492491"/>
          </a:xfrm>
          <a:prstGeom prst="rect">
            <a:avLst/>
          </a:prstGeom>
        </p:spPr>
      </p:pic>
      <p:pic>
        <p:nvPicPr>
          <p:cNvPr id="11" name="Picture 10" descr="A blue sky with clouds&#10;&#10;Description automatically generated">
            <a:extLst>
              <a:ext uri="{FF2B5EF4-FFF2-40B4-BE49-F238E27FC236}">
                <a16:creationId xmlns:a16="http://schemas.microsoft.com/office/drawing/2014/main" id="{69C93E04-A63F-8630-43EA-4F1C05A03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5395" y="-12467"/>
            <a:ext cx="3091543" cy="3392482"/>
          </a:xfrm>
          <a:prstGeom prst="rect">
            <a:avLst/>
          </a:prstGeom>
        </p:spPr>
      </p:pic>
      <p:pic>
        <p:nvPicPr>
          <p:cNvPr id="13" name="Picture 12" descr="A cloudy sky with clouds&#10;&#10;Description automatically generated">
            <a:extLst>
              <a:ext uri="{FF2B5EF4-FFF2-40B4-BE49-F238E27FC236}">
                <a16:creationId xmlns:a16="http://schemas.microsoft.com/office/drawing/2014/main" id="{CF368B0C-75CC-8BE1-A261-6473938E0F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5654" y="3410850"/>
            <a:ext cx="2773450" cy="3461656"/>
          </a:xfrm>
          <a:prstGeom prst="rect">
            <a:avLst/>
          </a:prstGeom>
        </p:spPr>
      </p:pic>
      <p:pic>
        <p:nvPicPr>
          <p:cNvPr id="20" name="Picture 19" descr="A grassy field with water and clouds in the sky&#10;&#10;Description automatically generated">
            <a:extLst>
              <a:ext uri="{FF2B5EF4-FFF2-40B4-BE49-F238E27FC236}">
                <a16:creationId xmlns:a16="http://schemas.microsoft.com/office/drawing/2014/main" id="{BBA4AD09-D0B7-9A27-0DFA-6C8691A03B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32660"/>
            <a:ext cx="3283690" cy="3429004"/>
          </a:xfrm>
          <a:prstGeom prst="rect">
            <a:avLst/>
          </a:prstGeom>
        </p:spPr>
      </p:pic>
      <p:pic>
        <p:nvPicPr>
          <p:cNvPr id="22" name="Picture 21" descr="A tree trunk with a hole in the side&#10;&#10;Description automatically generated">
            <a:extLst>
              <a:ext uri="{FF2B5EF4-FFF2-40B4-BE49-F238E27FC236}">
                <a16:creationId xmlns:a16="http://schemas.microsoft.com/office/drawing/2014/main" id="{47ADBDB7-6863-1B37-BD40-8C81948FCF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9" y="3396344"/>
            <a:ext cx="3256048" cy="3461656"/>
          </a:xfrm>
          <a:prstGeom prst="rect">
            <a:avLst/>
          </a:prstGeom>
        </p:spPr>
      </p:pic>
      <p:pic>
        <p:nvPicPr>
          <p:cNvPr id="24" name="Picture 23" descr="A bowl of food on a plate&#10;&#10;Description automatically generated">
            <a:extLst>
              <a:ext uri="{FF2B5EF4-FFF2-40B4-BE49-F238E27FC236}">
                <a16:creationId xmlns:a16="http://schemas.microsoft.com/office/drawing/2014/main" id="{CC5C09CC-6551-2558-4AA6-247E4384B9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9104" y="3380016"/>
            <a:ext cx="3091543" cy="347798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35533C5-7FA7-3699-A4EF-2E33B2BCC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3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44"/>
    </mc:Choice>
    <mc:Fallback xmlns="">
      <p:transition spd="slow" advTm="67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ird standing on a car&#10;&#10;Description automatically generated">
            <a:extLst>
              <a:ext uri="{FF2B5EF4-FFF2-40B4-BE49-F238E27FC236}">
                <a16:creationId xmlns:a16="http://schemas.microsoft.com/office/drawing/2014/main" id="{B880F608-CF5A-9E23-D383-03C35F01B46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4146153" y="0"/>
            <a:ext cx="3546418" cy="4557486"/>
          </a:xfrm>
        </p:spPr>
      </p:pic>
      <p:pic>
        <p:nvPicPr>
          <p:cNvPr id="7" name="Picture 6" descr="A plate of food with a side of fries and sauce&#10;&#10;Description automatically generated">
            <a:extLst>
              <a:ext uri="{FF2B5EF4-FFF2-40B4-BE49-F238E27FC236}">
                <a16:creationId xmlns:a16="http://schemas.microsoft.com/office/drawing/2014/main" id="{A75C834D-6BCE-F6D4-AB39-F98644B5B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6153" y="4573375"/>
            <a:ext cx="3546418" cy="2284625"/>
          </a:xfrm>
          <a:prstGeom prst="rect">
            <a:avLst/>
          </a:prstGeom>
        </p:spPr>
      </p:pic>
      <p:pic>
        <p:nvPicPr>
          <p:cNvPr id="9" name="Picture 8" descr="A rainbow over a pole&#10;&#10;Description automatically generated">
            <a:extLst>
              <a:ext uri="{FF2B5EF4-FFF2-40B4-BE49-F238E27FC236}">
                <a16:creationId xmlns:a16="http://schemas.microsoft.com/office/drawing/2014/main" id="{411FAE98-084C-C947-CADD-056E7BBF7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2571" y="3731547"/>
            <a:ext cx="4499429" cy="3126453"/>
          </a:xfrm>
          <a:prstGeom prst="rect">
            <a:avLst/>
          </a:prstGeom>
        </p:spPr>
      </p:pic>
      <p:pic>
        <p:nvPicPr>
          <p:cNvPr id="11" name="Picture 10" descr="A group of kids playing on a beach&#10;&#10;Description automatically generated">
            <a:extLst>
              <a:ext uri="{FF2B5EF4-FFF2-40B4-BE49-F238E27FC236}">
                <a16:creationId xmlns:a16="http://schemas.microsoft.com/office/drawing/2014/main" id="{A7C4A5AE-02B2-B8DD-D6E6-00C735167C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" y="-18143"/>
            <a:ext cx="4146152" cy="3429000"/>
          </a:xfrm>
          <a:prstGeom prst="rect">
            <a:avLst/>
          </a:prstGeom>
        </p:spPr>
      </p:pic>
      <p:pic>
        <p:nvPicPr>
          <p:cNvPr id="15" name="Picture 14" descr="Two people on a beach&#10;&#10;Description automatically generated">
            <a:extLst>
              <a:ext uri="{FF2B5EF4-FFF2-40B4-BE49-F238E27FC236}">
                <a16:creationId xmlns:a16="http://schemas.microsoft.com/office/drawing/2014/main" id="{7E730389-7E2D-EFF8-F41E-0A4CEFADD0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2571" y="0"/>
            <a:ext cx="4499429" cy="3715658"/>
          </a:xfrm>
          <a:prstGeom prst="rect">
            <a:avLst/>
          </a:prstGeom>
        </p:spPr>
      </p:pic>
      <p:pic>
        <p:nvPicPr>
          <p:cNvPr id="17" name="Picture 16" descr="A close up of a book&#10;&#10;Description automatically generated">
            <a:extLst>
              <a:ext uri="{FF2B5EF4-FFF2-40B4-BE49-F238E27FC236}">
                <a16:creationId xmlns:a16="http://schemas.microsoft.com/office/drawing/2014/main" id="{42553BE4-88AA-B436-BAE5-205FDCDFCB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447143"/>
            <a:ext cx="4146152" cy="3429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3D25C0E-A758-7546-C52B-8F5755E1D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6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601"/>
    </mc:Choice>
    <mc:Fallback xmlns="">
      <p:transition spd="slow" advTm="152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de mirror of a car&#10;&#10;Description automatically generated">
            <a:extLst>
              <a:ext uri="{FF2B5EF4-FFF2-40B4-BE49-F238E27FC236}">
                <a16:creationId xmlns:a16="http://schemas.microsoft.com/office/drawing/2014/main" id="{A75431B9-397F-15D7-910E-75D195E62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5076" y="0"/>
            <a:ext cx="2716924" cy="6858000"/>
          </a:xfrm>
          <a:prstGeom prst="rect">
            <a:avLst/>
          </a:prstGeom>
        </p:spPr>
      </p:pic>
      <p:pic>
        <p:nvPicPr>
          <p:cNvPr id="5" name="Picture 4" descr="A fence with hay bales in the middle&#10;&#10;Description automatically generated">
            <a:extLst>
              <a:ext uri="{FF2B5EF4-FFF2-40B4-BE49-F238E27FC236}">
                <a16:creationId xmlns:a16="http://schemas.microsoft.com/office/drawing/2014/main" id="{0320C941-5984-A23E-F364-DDAF4E2DB3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767"/>
            <a:ext cx="3799490" cy="68264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D25F3E-375F-AAC9-136C-1DBF92AB8AB3}"/>
              </a:ext>
            </a:extLst>
          </p:cNvPr>
          <p:cNvSpPr txBox="1"/>
          <p:nvPr/>
        </p:nvSpPr>
        <p:spPr>
          <a:xfrm>
            <a:off x="3799490" y="1021607"/>
            <a:ext cx="567558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4"/>
                </a:solidFill>
              </a:rPr>
              <a:t>Retired? </a:t>
            </a:r>
            <a:r>
              <a:rPr lang="en-GB" dirty="0"/>
              <a:t>You have:</a:t>
            </a:r>
          </a:p>
          <a:p>
            <a:pPr algn="ctr"/>
            <a:r>
              <a:rPr lang="en-GB" dirty="0"/>
              <a:t>Grey hair? Time to share.</a:t>
            </a:r>
          </a:p>
          <a:p>
            <a:pPr algn="ctr"/>
            <a:r>
              <a:rPr lang="en-GB" dirty="0"/>
              <a:t>Time to stare and time to care.</a:t>
            </a:r>
          </a:p>
          <a:p>
            <a:pPr algn="ctr"/>
            <a:r>
              <a:rPr lang="en-GB" dirty="0"/>
              <a:t>Time to live and time to give .</a:t>
            </a:r>
          </a:p>
          <a:p>
            <a:pPr algn="ctr"/>
            <a:r>
              <a:rPr lang="en-GB" dirty="0"/>
              <a:t>Time to cook and time to look.</a:t>
            </a:r>
          </a:p>
          <a:p>
            <a:pPr algn="ctr"/>
            <a:r>
              <a:rPr lang="en-GB" dirty="0"/>
              <a:t>Time to choose what and when you eat.</a:t>
            </a:r>
          </a:p>
          <a:p>
            <a:pPr algn="ctr"/>
            <a:r>
              <a:rPr lang="en-GB" dirty="0"/>
              <a:t>Time to listen down by the sea.</a:t>
            </a:r>
          </a:p>
          <a:p>
            <a:pPr algn="ctr"/>
            <a:r>
              <a:rPr lang="en-GB" dirty="0"/>
              <a:t>Take a seat in the park whenever you’re free.</a:t>
            </a:r>
          </a:p>
          <a:p>
            <a:pPr algn="ctr"/>
            <a:r>
              <a:rPr lang="en-GB" dirty="0"/>
              <a:t>You are a product of Nature, it’s true.</a:t>
            </a:r>
          </a:p>
          <a:p>
            <a:pPr algn="ctr"/>
            <a:r>
              <a:rPr lang="en-GB" dirty="0"/>
              <a:t>Time to give back what’s possible for you </a:t>
            </a:r>
          </a:p>
          <a:p>
            <a:pPr algn="ctr"/>
            <a:r>
              <a:rPr lang="en-GB" dirty="0"/>
              <a:t>For we can never return all that is due.</a:t>
            </a:r>
            <a:r>
              <a:rPr lang="en-GB" sz="1800" dirty="0"/>
              <a:t> </a:t>
            </a:r>
          </a:p>
          <a:p>
            <a:pPr algn="r"/>
            <a:r>
              <a:rPr lang="en-GB" sz="1400" dirty="0"/>
              <a:t>Glynn Kirkham  October 2023</a:t>
            </a:r>
          </a:p>
          <a:p>
            <a:pPr algn="ctr"/>
            <a:endParaRPr lang="en-GB" dirty="0"/>
          </a:p>
        </p:txBody>
      </p:sp>
      <p:pic>
        <p:nvPicPr>
          <p:cNvPr id="8" name="Picture 7" descr="A yellow flower on a wood surface&#10;&#10;Description automatically generated">
            <a:extLst>
              <a:ext uri="{FF2B5EF4-FFF2-40B4-BE49-F238E27FC236}">
                <a16:creationId xmlns:a16="http://schemas.microsoft.com/office/drawing/2014/main" id="{8B368312-EDE6-296E-A021-A5C301C751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9490" y="4495241"/>
            <a:ext cx="2932780" cy="2346992"/>
          </a:xfrm>
          <a:prstGeom prst="rect">
            <a:avLst/>
          </a:prstGeom>
        </p:spPr>
      </p:pic>
      <p:pic>
        <p:nvPicPr>
          <p:cNvPr id="10" name="Picture 9" descr="A close up of a flower&#10;&#10;Description automatically generated">
            <a:extLst>
              <a:ext uri="{FF2B5EF4-FFF2-40B4-BE49-F238E27FC236}">
                <a16:creationId xmlns:a16="http://schemas.microsoft.com/office/drawing/2014/main" id="{0D1DEF4B-EC8C-7A40-ADD3-3DB68B3EF5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1030" y="15768"/>
            <a:ext cx="1234046" cy="990071"/>
          </a:xfrm>
          <a:prstGeom prst="rect">
            <a:avLst/>
          </a:prstGeom>
        </p:spPr>
      </p:pic>
      <p:pic>
        <p:nvPicPr>
          <p:cNvPr id="12" name="Picture 11" descr="A bug on a pink surface&#10;&#10;Description automatically generated">
            <a:extLst>
              <a:ext uri="{FF2B5EF4-FFF2-40B4-BE49-F238E27FC236}">
                <a16:creationId xmlns:a16="http://schemas.microsoft.com/office/drawing/2014/main" id="{6FCF50C5-D5E9-5B69-7481-3C16DA26CB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8602" y="15767"/>
            <a:ext cx="4462428" cy="1005840"/>
          </a:xfrm>
          <a:prstGeom prst="rect">
            <a:avLst/>
          </a:prstGeom>
        </p:spPr>
      </p:pic>
      <p:pic>
        <p:nvPicPr>
          <p:cNvPr id="14" name="Picture 13" descr="Analogue wall clock">
            <a:extLst>
              <a:ext uri="{FF2B5EF4-FFF2-40B4-BE49-F238E27FC236}">
                <a16:creationId xmlns:a16="http://schemas.microsoft.com/office/drawing/2014/main" id="{A8524AE3-2015-6E85-5D0F-0730395BCF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8317" y="4495240"/>
            <a:ext cx="2896759" cy="234699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55A73A-9B23-0DB5-63DF-0E35AF620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0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66"/>
    </mc:Choice>
    <mc:Fallback xmlns="">
      <p:transition spd="slow" advTm="48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white background with black text&#10;&#10;Description automatically generated">
            <a:extLst>
              <a:ext uri="{FF2B5EF4-FFF2-40B4-BE49-F238E27FC236}">
                <a16:creationId xmlns:a16="http://schemas.microsoft.com/office/drawing/2014/main" id="{DD1816B1-4B93-D713-0E9B-6ABC289E5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49" y="554202"/>
            <a:ext cx="2676664" cy="5846598"/>
          </a:xfrm>
          <a:prstGeom prst="rect">
            <a:avLst/>
          </a:prstGeom>
        </p:spPr>
      </p:pic>
      <p:pic>
        <p:nvPicPr>
          <p:cNvPr id="7" name="Picture 6" descr="A close up of a text&#10;&#10;Description automatically generated">
            <a:extLst>
              <a:ext uri="{FF2B5EF4-FFF2-40B4-BE49-F238E27FC236}">
                <a16:creationId xmlns:a16="http://schemas.microsoft.com/office/drawing/2014/main" id="{C87A3908-C57B-79F1-9FF3-CC701C43A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374" y="728870"/>
            <a:ext cx="2385341" cy="4598503"/>
          </a:xfrm>
          <a:prstGeom prst="rect">
            <a:avLst/>
          </a:prstGeom>
        </p:spPr>
      </p:pic>
      <p:pic>
        <p:nvPicPr>
          <p:cNvPr id="10" name="Picture 9" descr="A screenshot of a phone&#10;&#10;Description automatically generated">
            <a:extLst>
              <a:ext uri="{FF2B5EF4-FFF2-40B4-BE49-F238E27FC236}">
                <a16:creationId xmlns:a16="http://schemas.microsoft.com/office/drawing/2014/main" id="{13A1A6F8-82C1-010C-A25A-ECC3BC40D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038" y="423485"/>
            <a:ext cx="2798744" cy="6413500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834C37F5-2313-5D85-F537-BA78840CA2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7071" y="554202"/>
            <a:ext cx="3237119" cy="3695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8E2CD0-A653-BAB7-B5A9-F9E9747C68B3}"/>
              </a:ext>
            </a:extLst>
          </p:cNvPr>
          <p:cNvSpPr txBox="1"/>
          <p:nvPr/>
        </p:nvSpPr>
        <p:spPr>
          <a:xfrm>
            <a:off x="765261" y="103257"/>
            <a:ext cx="4598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4"/>
                </a:solidFill>
              </a:rPr>
              <a:t>Verses to be read for ‘fast or slow’ “Nature is nurture” </a:t>
            </a:r>
            <a:r>
              <a:rPr lang="en-GB" sz="1000" dirty="0"/>
              <a:t>Glynn Kirkham  September 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B6E43D-887E-B1A8-3B55-2B87E5097CFE}"/>
              </a:ext>
            </a:extLst>
          </p:cNvPr>
          <p:cNvSpPr txBox="1"/>
          <p:nvPr/>
        </p:nvSpPr>
        <p:spPr>
          <a:xfrm>
            <a:off x="7891241" y="4572000"/>
            <a:ext cx="18226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4"/>
                </a:solidFill>
              </a:rPr>
              <a:t>Conform</a:t>
            </a:r>
            <a:r>
              <a:rPr lang="en-GB" dirty="0"/>
              <a:t> Breakfast</a:t>
            </a:r>
          </a:p>
          <a:p>
            <a:r>
              <a:rPr lang="en-GB" dirty="0"/>
              <a:t>(Snack)</a:t>
            </a:r>
          </a:p>
          <a:p>
            <a:r>
              <a:rPr lang="en-GB" dirty="0"/>
              <a:t>Lunch / Dinner</a:t>
            </a:r>
          </a:p>
          <a:p>
            <a:r>
              <a:rPr lang="en-GB" dirty="0"/>
              <a:t>(Snack)</a:t>
            </a:r>
          </a:p>
          <a:p>
            <a:r>
              <a:rPr lang="en-GB" dirty="0"/>
              <a:t>Dinner / Tea</a:t>
            </a:r>
          </a:p>
          <a:p>
            <a:r>
              <a:rPr lang="en-GB" dirty="0"/>
              <a:t>(Supper)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FE1F4C-C043-48A7-5AE7-BA0089FBE066}"/>
              </a:ext>
            </a:extLst>
          </p:cNvPr>
          <p:cNvSpPr txBox="1"/>
          <p:nvPr/>
        </p:nvSpPr>
        <p:spPr>
          <a:xfrm>
            <a:off x="9541566" y="4572000"/>
            <a:ext cx="14397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Reform</a:t>
            </a:r>
          </a:p>
          <a:p>
            <a:r>
              <a:rPr lang="en-GB" dirty="0"/>
              <a:t>Breakfast</a:t>
            </a:r>
          </a:p>
          <a:p>
            <a:r>
              <a:rPr lang="en-GB" dirty="0"/>
              <a:t>(Tablets)</a:t>
            </a:r>
          </a:p>
          <a:p>
            <a:endParaRPr lang="en-GB" dirty="0"/>
          </a:p>
          <a:p>
            <a:r>
              <a:rPr lang="en-GB" dirty="0"/>
              <a:t>Dinner/Tea</a:t>
            </a:r>
          </a:p>
          <a:p>
            <a:endParaRPr lang="en-GB" dirty="0"/>
          </a:p>
          <a:p>
            <a:r>
              <a:rPr lang="en-GB" i="1" dirty="0"/>
              <a:t>Red Wine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983299-B12E-94AD-57E0-90B7CEDA7796}"/>
              </a:ext>
            </a:extLst>
          </p:cNvPr>
          <p:cNvSpPr txBox="1"/>
          <p:nvPr/>
        </p:nvSpPr>
        <p:spPr>
          <a:xfrm>
            <a:off x="10689985" y="4549472"/>
            <a:ext cx="12589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FF0000"/>
                </a:solidFill>
              </a:rPr>
              <a:t>Deform</a:t>
            </a:r>
          </a:p>
          <a:p>
            <a:r>
              <a:rPr lang="en-GB" dirty="0"/>
              <a:t>Breakfast</a:t>
            </a:r>
          </a:p>
          <a:p>
            <a:r>
              <a:rPr lang="en-GB" dirty="0"/>
              <a:t>(Tablets)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i="1" dirty="0"/>
              <a:t>Red Wine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1A164D-F530-11AE-76CC-56B709BC3EE0}"/>
              </a:ext>
            </a:extLst>
          </p:cNvPr>
          <p:cNvSpPr txBox="1"/>
          <p:nvPr/>
        </p:nvSpPr>
        <p:spPr>
          <a:xfrm>
            <a:off x="8597071" y="4170243"/>
            <a:ext cx="265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Feed for Need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3984E4-6E99-4236-E4CB-FB71EE155A88}"/>
              </a:ext>
            </a:extLst>
          </p:cNvPr>
          <p:cNvSpPr txBox="1"/>
          <p:nvPr/>
        </p:nvSpPr>
        <p:spPr>
          <a:xfrm>
            <a:off x="3127513" y="5327373"/>
            <a:ext cx="215341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u="sng" dirty="0">
                <a:solidFill>
                  <a:srgbClr val="FF0000"/>
                </a:solidFill>
              </a:rPr>
              <a:t>Warning</a:t>
            </a:r>
          </a:p>
          <a:p>
            <a:r>
              <a:rPr lang="en-GB" dirty="0">
                <a:solidFill>
                  <a:srgbClr val="FF0000"/>
                </a:solidFill>
              </a:rPr>
              <a:t>Talk to your doctor</a:t>
            </a:r>
          </a:p>
          <a:p>
            <a:r>
              <a:rPr lang="en-GB" dirty="0">
                <a:solidFill>
                  <a:srgbClr val="FF0000"/>
                </a:solidFill>
              </a:rPr>
              <a:t>before you diet!!!</a:t>
            </a:r>
          </a:p>
        </p:txBody>
      </p:sp>
      <p:pic>
        <p:nvPicPr>
          <p:cNvPr id="4" name="Picture 3" descr="A skull with bones&#10;&#10;Description automatically generated">
            <a:extLst>
              <a:ext uri="{FF2B5EF4-FFF2-40B4-BE49-F238E27FC236}">
                <a16:creationId xmlns:a16="http://schemas.microsoft.com/office/drawing/2014/main" id="{DC18A076-5B25-3DC6-E418-1635362FC0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3697" y="5360263"/>
            <a:ext cx="350276" cy="335882"/>
          </a:xfrm>
          <a:prstGeom prst="rect">
            <a:avLst/>
          </a:prstGeom>
        </p:spPr>
      </p:pic>
      <p:pic>
        <p:nvPicPr>
          <p:cNvPr id="6" name="Picture 5" descr="A skull with bones&#10;&#10;Description automatically generated">
            <a:extLst>
              <a:ext uri="{FF2B5EF4-FFF2-40B4-BE49-F238E27FC236}">
                <a16:creationId xmlns:a16="http://schemas.microsoft.com/office/drawing/2014/main" id="{07A62D3D-2514-214F-9092-BEEF508986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5423" y="5334100"/>
            <a:ext cx="350276" cy="33588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EA31460-65F8-BEB7-5818-5FE1E7D188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6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87"/>
    </mc:Choice>
    <mc:Fallback xmlns="">
      <p:transition spd="slow" advTm="28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e on a flower&#10;&#10;Description automatically generated">
            <a:extLst>
              <a:ext uri="{FF2B5EF4-FFF2-40B4-BE49-F238E27FC236}">
                <a16:creationId xmlns:a16="http://schemas.microsoft.com/office/drawing/2014/main" id="{812D7081-5EA2-A11F-39A7-B7B087696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057" y="0"/>
            <a:ext cx="4412343" cy="6858000"/>
          </a:xfrm>
          <a:prstGeom prst="rect">
            <a:avLst/>
          </a:prstGeom>
        </p:spPr>
      </p:pic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2C4B78CB-3ADA-7BC1-9F77-06CDD3EB6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22057" cy="6858000"/>
          </a:xfrm>
          <a:prstGeom prst="rect">
            <a:avLst/>
          </a:prstGeom>
        </p:spPr>
      </p:pic>
      <p:pic>
        <p:nvPicPr>
          <p:cNvPr id="9" name="Picture 8" descr="A close up of a plant&#10;&#10;Description automatically generated">
            <a:extLst>
              <a:ext uri="{FF2B5EF4-FFF2-40B4-BE49-F238E27FC236}">
                <a16:creationId xmlns:a16="http://schemas.microsoft.com/office/drawing/2014/main" id="{43205B6C-7942-7CD3-81D5-8978C566B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0"/>
            <a:ext cx="3659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75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2853D-4A31-D042-627B-CACEE7FBE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61" y="365125"/>
            <a:ext cx="10357666" cy="61785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1C886-B79A-4FB7-8F83-C148AB6C5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62" y="1108711"/>
            <a:ext cx="10357666" cy="502539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 u="sng" dirty="0">
              <a:solidFill>
                <a:srgbClr val="BF3F6C"/>
              </a:solidFill>
              <a:latin typeface="Calibri" panose="020F0502020204030204" pitchFamily="34" charset="0"/>
              <a:cs typeface="Calibri" panose="020F050202020403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William Blake, “Auguries of Innocence”</a:t>
            </a:r>
            <a:endParaRPr lang="en-GB" sz="1200" u="sng" strike="sngStrike" dirty="0">
              <a:latin typeface="Calibri" panose="020F0502020204030204" pitchFamily="34" charset="0"/>
              <a:cs typeface="Calibri" panose="020F050202020403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https://www.poetryfoundation.org/poems/43650/auguries-of-innocence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William Henry Davies 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(1871-1940) “Leisure”</a:t>
            </a:r>
            <a:r>
              <a:rPr lang="en-GB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GB" sz="12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www.yourdailypoem.com</a:t>
            </a:r>
            <a:r>
              <a:rPr lang="en-GB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GB" sz="12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listpoem.jsp?poem_id</a:t>
            </a:r>
            <a:r>
              <a:rPr lang="en-GB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=100#:~:text=Leisure%20by%20William%20Henry%20Davies%20%2D%20Your%20Daily%20Poem&amp;text=What%20is%20this%20life%20if,time%20to%20stand%20and%20stare.&amp;text=And%20stare%20as%20long%20as%20sheep%20or%20cows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200" u="sng" dirty="0"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‘Just one thing with MichaeL Morley\,  “Choose red wine” </a:t>
            </a:r>
            <a:r>
              <a:rPr lang="en-GB" sz="1200" i="1" cap="all" dirty="0">
                <a:latin typeface="Calibri" panose="020F0502020204030204" pitchFamily="34" charset="0"/>
                <a:cs typeface="Calibri" panose="020F0502020204030204" pitchFamily="34" charset="0"/>
              </a:rPr>
              <a:t>broadcast </a:t>
            </a:r>
            <a:r>
              <a:rPr lang="en-GB" sz="1200" cap="all" dirty="0">
                <a:latin typeface="Calibri" panose="020F0502020204030204" pitchFamily="34" charset="0"/>
                <a:cs typeface="Calibri" panose="020F0502020204030204" pitchFamily="34" charset="0"/>
              </a:rPr>
              <a:t>Wed. 23</a:t>
            </a:r>
            <a:r>
              <a:rPr lang="en-GB" sz="1200" cap="all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GB" sz="1200" cap="al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Aug 2023 20:45  </a:t>
            </a:r>
            <a:r>
              <a:rPr lang="en-GB" sz="1200" b="1" cap="all" dirty="0">
                <a:latin typeface="Calibri" panose="020F0502020204030204" pitchFamily="34" charset="0"/>
                <a:cs typeface="Calibri" panose="020F0502020204030204" pitchFamily="34" charset="0"/>
              </a:rPr>
              <a:t>BBC RADIO 4</a:t>
            </a:r>
            <a:endParaRPr lang="en-GB" sz="12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https://www.bbc.co.uk/programmes/m001hp70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200" u="sng" dirty="0">
              <a:solidFill>
                <a:srgbClr val="BF3F6C"/>
              </a:solidFill>
              <a:latin typeface="Calibri" panose="020F0502020204030204" pitchFamily="34" charset="0"/>
              <a:cs typeface="Calibri" panose="020F050202020403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200" u="sng" dirty="0"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 Victoria Moreno-Arribas</a:t>
            </a:r>
            <a:r>
              <a:rPr lang="en-GB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sz="1200" u="sng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1,*</a:t>
            </a:r>
            <a:r>
              <a:rPr lang="en-GB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1200" u="sng" dirty="0"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Begoña Bartolomé</a:t>
            </a:r>
            <a:r>
              <a:rPr lang="en-GB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sz="1200" u="sng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1200" u="sng" dirty="0"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José L. Peñalvo</a:t>
            </a:r>
            <a:r>
              <a:rPr lang="en-GB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sz="1200" u="sng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1200" u="sng" dirty="0"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Patricia Pérez-Matute</a:t>
            </a:r>
            <a:r>
              <a:rPr lang="en-GB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sz="1200" u="sng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 and </a:t>
            </a:r>
            <a:r>
              <a:rPr lang="en-GB" sz="1200" u="sng" dirty="0"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Maria José</a:t>
            </a:r>
            <a:r>
              <a:rPr lang="en-GB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u="sng" dirty="0"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Motilva</a:t>
            </a:r>
            <a:r>
              <a:rPr lang="en-GB" sz="1200" u="sng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“Relationship between Wine Consumption, Diet and Microbiome Modulation in Alzheimer’s Disease” </a:t>
            </a:r>
            <a:r>
              <a:rPr lang="en-GB" sz="1200" u="sng" dirty="0">
                <a:solidFill>
                  <a:srgbClr val="376FAA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Nutrients.</a:t>
            </a:r>
            <a:r>
              <a:rPr lang="en-GB" sz="12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2020 Oct; 12(10): 3082. </a:t>
            </a:r>
            <a:r>
              <a:rPr lang="en-GB" sz="12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PMCID</a:t>
            </a:r>
            <a:r>
              <a:rPr lang="en-GB" sz="12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PMC7600228 PMID: </a:t>
            </a:r>
            <a:r>
              <a:rPr lang="en-GB" sz="1200" u="sng" dirty="0">
                <a:solidFill>
                  <a:srgbClr val="376FAA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33050383</a:t>
            </a:r>
            <a:r>
              <a:rPr lang="en-GB" sz="1200" u="sng" dirty="0">
                <a:solidFill>
                  <a:srgbClr val="376F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Published online 2020 Oct 10. </a:t>
            </a:r>
            <a:r>
              <a:rPr lang="en-GB" sz="1200" dirty="0" err="1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GB" sz="12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GB" sz="1200" u="sng" dirty="0">
                <a:solidFill>
                  <a:srgbClr val="376FAA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10.3390/nu12103082</a:t>
            </a:r>
            <a:endParaRPr lang="en-GB" sz="1200" u="sng" dirty="0">
              <a:solidFill>
                <a:srgbClr val="376FA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https://www.ncbi.nlm.nih.gov/pmc/articles/PMC7600228/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Queipo-Ortuño</a:t>
            </a:r>
            <a:r>
              <a:rPr lang="en-GB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María Isabel</a:t>
            </a:r>
            <a:r>
              <a:rPr lang="en-GB" sz="1200" b="0" i="0" dirty="0">
                <a:solidFill>
                  <a:srgbClr val="1F1F1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GB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Boto-</a:t>
            </a:r>
            <a:r>
              <a:rPr lang="en-GB" sz="1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Ordóñez</a:t>
            </a:r>
            <a:r>
              <a:rPr lang="en-GB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María</a:t>
            </a:r>
            <a:r>
              <a:rPr lang="en-GB" sz="1200" b="0" i="0" dirty="0">
                <a:solidFill>
                  <a:srgbClr val="1F1F1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GB" sz="1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Murri</a:t>
            </a:r>
            <a:r>
              <a:rPr lang="en-GB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Mora</a:t>
            </a:r>
            <a:r>
              <a:rPr lang="en-GB" sz="1200" b="0" i="0" dirty="0">
                <a:solidFill>
                  <a:srgbClr val="1F1F1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GB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Gomez-</a:t>
            </a:r>
            <a:r>
              <a:rPr lang="en-GB" sz="1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Zumaquero</a:t>
            </a:r>
            <a:r>
              <a:rPr lang="en-GB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Juan Miguel</a:t>
            </a:r>
            <a:r>
              <a:rPr lang="en-GB" sz="1200" b="0" i="0" dirty="0">
                <a:solidFill>
                  <a:srgbClr val="1F1F1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GB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Clemente-</a:t>
            </a:r>
            <a:r>
              <a:rPr lang="en-GB" sz="1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Postigo</a:t>
            </a:r>
            <a:r>
              <a:rPr lang="en-GB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Mercedes</a:t>
            </a:r>
            <a:r>
              <a:rPr lang="en-GB" sz="1200" b="0" i="0" dirty="0">
                <a:solidFill>
                  <a:srgbClr val="1F1F1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GB" sz="1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Estruch</a:t>
            </a:r>
            <a:r>
              <a:rPr lang="en-GB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Ramon</a:t>
            </a:r>
            <a:r>
              <a:rPr lang="en-GB" sz="1200" b="0" i="0" dirty="0">
                <a:solidFill>
                  <a:srgbClr val="1F1F1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GB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Cardona Diaz Fernando</a:t>
            </a:r>
            <a:r>
              <a:rPr lang="en-GB" sz="1200" b="0" i="0" dirty="0">
                <a:solidFill>
                  <a:srgbClr val="1F1F1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GB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Andrés-</a:t>
            </a:r>
            <a:r>
              <a:rPr lang="en-GB" sz="1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Lacueva</a:t>
            </a:r>
            <a:r>
              <a:rPr lang="en-GB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Cristina</a:t>
            </a:r>
            <a:r>
              <a:rPr lang="en-GB" sz="1200" b="0" i="0" dirty="0">
                <a:solidFill>
                  <a:srgbClr val="1F1F1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GB" sz="1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Tinahones</a:t>
            </a:r>
            <a:r>
              <a:rPr lang="en-GB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Francisco J (2012)</a:t>
            </a:r>
            <a:r>
              <a:rPr lang="en-GB" sz="1200" b="0" i="0" dirty="0">
                <a:solidFill>
                  <a:srgbClr val="1F1F1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“Influence of red wine polyphenols and ethanol on the gut microbiota ecology and biochemical biomarkers”, </a:t>
            </a:r>
            <a:r>
              <a:rPr lang="en-GB" sz="1200" b="0" i="0" u="sng" strike="noStrike" dirty="0">
                <a:solidFill>
                  <a:srgbClr val="1F1F1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10" tooltip="Go to The American Journal of Clinical Nutrition on ScienceDirect"/>
              </a:rPr>
              <a:t>The American Journal of Clinical Nutrition</a:t>
            </a:r>
            <a:r>
              <a:rPr lang="en-GB" sz="1200" u="sng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u="sng" strike="noStrike" dirty="0">
                <a:solidFill>
                  <a:srgbClr val="0272B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11" tooltip="Go to table of contents for this volume/issue"/>
              </a:rPr>
              <a:t>Volume 95, Issue 6</a:t>
            </a:r>
            <a:r>
              <a:rPr lang="en-GB" sz="1200" b="0" i="0" dirty="0">
                <a:solidFill>
                  <a:srgbClr val="1F1F1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June 2012, Pages 1323-1334</a:t>
            </a:r>
            <a:r>
              <a:rPr lang="en-GB" sz="1200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https://www.sciencedirect.com/science/article/pii/S0002916523028150</a:t>
            </a:r>
            <a:endParaRPr lang="en-GB" sz="1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233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FF268F-0DA1-4123-9451-B10E9E958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4640"/>
            <a:ext cx="12192000" cy="7152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96AA9F-51F4-7E67-4834-29D11FFE3535}"/>
              </a:ext>
            </a:extLst>
          </p:cNvPr>
          <p:cNvSpPr txBox="1"/>
          <p:nvPr/>
        </p:nvSpPr>
        <p:spPr>
          <a:xfrm>
            <a:off x="2315078" y="252214"/>
            <a:ext cx="72556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i="0" dirty="0">
                <a:solidFill>
                  <a:srgbClr val="0F0F0F"/>
                </a:solidFill>
                <a:effectLst/>
                <a:latin typeface="YouTube Sans"/>
              </a:rPr>
              <a:t>You have been listening to Hang Massive performing The Secret Kissing of the Sun and Moon </a:t>
            </a:r>
          </a:p>
        </p:txBody>
      </p:sp>
    </p:spTree>
    <p:extLst>
      <p:ext uri="{BB962C8B-B14F-4D97-AF65-F5344CB8AC3E}">
        <p14:creationId xmlns:p14="http://schemas.microsoft.com/office/powerpoint/2010/main" val="3953388569"/>
      </p:ext>
    </p:extLst>
  </p:cSld>
  <p:clrMapOvr>
    <a:masterClrMapping/>
  </p:clrMapOvr>
</p:sld>
</file>

<file path=ppt/theme/theme1.xml><?xml version="1.0" encoding="utf-8"?>
<a:theme xmlns:a="http://schemas.openxmlformats.org/drawingml/2006/main" name="VeniceBeachVTI">
  <a:themeElements>
    <a:clrScheme name="AnalogousFromRegularSeedRightStep">
      <a:dk1>
        <a:srgbClr val="000000"/>
      </a:dk1>
      <a:lt1>
        <a:srgbClr val="FFFFFF"/>
      </a:lt1>
      <a:dk2>
        <a:srgbClr val="1C2732"/>
      </a:dk2>
      <a:lt2>
        <a:srgbClr val="F3F0F1"/>
      </a:lt2>
      <a:accent1>
        <a:srgbClr val="21B782"/>
      </a:accent1>
      <a:accent2>
        <a:srgbClr val="14B1BC"/>
      </a:accent2>
      <a:accent3>
        <a:srgbClr val="298CE7"/>
      </a:accent3>
      <a:accent4>
        <a:srgbClr val="2E40D9"/>
      </a:accent4>
      <a:accent5>
        <a:srgbClr val="6529E7"/>
      </a:accent5>
      <a:accent6>
        <a:srgbClr val="A217D5"/>
      </a:accent6>
      <a:hlink>
        <a:srgbClr val="BF3F6C"/>
      </a:hlink>
      <a:folHlink>
        <a:srgbClr val="7F7F7F"/>
      </a:folHlink>
    </a:clrScheme>
    <a:fontScheme name="Avenir 1">
      <a:majorFont>
        <a:latin typeface="Avenir Next LT Pro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niceBeachVTI" id="{69839BBA-F383-4FFD-B56A-E36ACE43E09D}" vid="{060D2740-A69C-444A-B833-E03D333ADD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</TotalTime>
  <Words>532</Words>
  <Application>Microsoft Office PowerPoint</Application>
  <PresentationFormat>Widescreen</PresentationFormat>
  <Paragraphs>57</Paragraphs>
  <Slides>9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Meiryo</vt:lpstr>
      <vt:lpstr>Arial</vt:lpstr>
      <vt:lpstr>Avenir Next LT Pro</vt:lpstr>
      <vt:lpstr>Avenir Next LT Pro Light</vt:lpstr>
      <vt:lpstr>Calibri</vt:lpstr>
      <vt:lpstr>Lucida Console</vt:lpstr>
      <vt:lpstr>Times New Roman</vt:lpstr>
      <vt:lpstr>YouTube Sans</vt:lpstr>
      <vt:lpstr>VeniceBeachVTI</vt:lpstr>
      <vt:lpstr>“FAST AND SLOW” SUSTAINABILITY   A HUMAN EXPERIENCE  "LESS IS MORE”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Glynn Kirkham</dc:creator>
  <cp:lastModifiedBy>norman jackson</cp:lastModifiedBy>
  <cp:revision>29</cp:revision>
  <cp:lastPrinted>2023-10-10T12:28:41Z</cp:lastPrinted>
  <dcterms:created xsi:type="dcterms:W3CDTF">2023-10-09T18:42:18Z</dcterms:created>
  <dcterms:modified xsi:type="dcterms:W3CDTF">2023-10-11T13:10:30Z</dcterms:modified>
</cp:coreProperties>
</file>