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484" r:id="rId2"/>
    <p:sldId id="1491" r:id="rId3"/>
    <p:sldId id="256" r:id="rId4"/>
    <p:sldId id="1486" r:id="rId5"/>
    <p:sldId id="1478" r:id="rId6"/>
    <p:sldId id="1492" r:id="rId7"/>
    <p:sldId id="1496" r:id="rId8"/>
    <p:sldId id="1497" r:id="rId9"/>
    <p:sldId id="1483" r:id="rId10"/>
    <p:sldId id="1482" r:id="rId11"/>
    <p:sldId id="1479" r:id="rId12"/>
    <p:sldId id="1499" r:id="rId13"/>
    <p:sldId id="1489" r:id="rId14"/>
    <p:sldId id="1493" r:id="rId15"/>
    <p:sldId id="1500" r:id="rId16"/>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6828"/>
    <a:srgbClr val="83E7F5"/>
    <a:srgbClr val="000000"/>
    <a:srgbClr val="08DDE8"/>
    <a:srgbClr val="6DD9FF"/>
    <a:srgbClr val="36A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0" autoAdjust="0"/>
    <p:restoredTop sz="94660"/>
  </p:normalViewPr>
  <p:slideViewPr>
    <p:cSldViewPr snapToGrid="0">
      <p:cViewPr varScale="1">
        <p:scale>
          <a:sx n="115" d="100"/>
          <a:sy n="115" d="100"/>
        </p:scale>
        <p:origin x="6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F6058937-C771-4D1F-B583-C1B23F26AB08}" type="datetimeFigureOut">
              <a:rPr lang="en-GB" smtClean="0"/>
              <a:t>01/02/2021</a:t>
            </a:fld>
            <a:endParaRPr lang="en-GB"/>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DC160DE0-3B58-461D-B84F-A597F49DD847}" type="slidenum">
              <a:rPr lang="en-GB" smtClean="0"/>
              <a:t>‹#›</a:t>
            </a:fld>
            <a:endParaRPr lang="en-GB"/>
          </a:p>
        </p:txBody>
      </p:sp>
    </p:spTree>
    <p:extLst>
      <p:ext uri="{BB962C8B-B14F-4D97-AF65-F5344CB8AC3E}">
        <p14:creationId xmlns:p14="http://schemas.microsoft.com/office/powerpoint/2010/main" val="308900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A8A5961-21D8-4288-9D67-8ECFB990C61E}"/>
              </a:ext>
            </a:extLst>
          </p:cNvPr>
          <p:cNvSpPr>
            <a:spLocks noGrp="1" noRot="1" noChangeAspect="1" noChangeArrowheads="1" noTextEdit="1"/>
          </p:cNvSpPr>
          <p:nvPr>
            <p:ph type="sldImg"/>
          </p:nvPr>
        </p:nvSpPr>
        <p:spPr>
          <a:xfrm>
            <a:off x="3071813" y="876300"/>
            <a:ext cx="3152775" cy="2365375"/>
          </a:xfrm>
          <a:ln/>
        </p:spPr>
      </p:sp>
      <p:sp>
        <p:nvSpPr>
          <p:cNvPr id="3" name="Notes Placeholder 2">
            <a:extLst>
              <a:ext uri="{FF2B5EF4-FFF2-40B4-BE49-F238E27FC236}">
                <a16:creationId xmlns:a16="http://schemas.microsoft.com/office/drawing/2014/main"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id="{043D57B1-80B6-413C-ADF2-234814CEA29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69803" indent="-295064">
              <a:defRPr b="1">
                <a:solidFill>
                  <a:schemeClr val="tx1"/>
                </a:solidFill>
                <a:latin typeface="Arial" panose="020B0604020202020204" pitchFamily="34" charset="0"/>
                <a:ea typeface="MS PGothic" panose="020B0600070205080204" pitchFamily="34" charset="-128"/>
              </a:defRPr>
            </a:lvl2pPr>
            <a:lvl3pPr marL="1185199" indent="-235721">
              <a:defRPr b="1">
                <a:solidFill>
                  <a:schemeClr val="tx1"/>
                </a:solidFill>
                <a:latin typeface="Arial" panose="020B0604020202020204" pitchFamily="34" charset="0"/>
                <a:ea typeface="MS PGothic" panose="020B0600070205080204" pitchFamily="34" charset="-128"/>
              </a:defRPr>
            </a:lvl3pPr>
            <a:lvl4pPr marL="1659938" indent="-235721">
              <a:defRPr b="1">
                <a:solidFill>
                  <a:schemeClr val="tx1"/>
                </a:solidFill>
                <a:latin typeface="Arial" panose="020B0604020202020204" pitchFamily="34" charset="0"/>
                <a:ea typeface="MS PGothic" panose="020B0600070205080204" pitchFamily="34" charset="-128"/>
              </a:defRPr>
            </a:lvl4pPr>
            <a:lvl5pPr marL="2134676" indent="-235721">
              <a:defRPr b="1">
                <a:solidFill>
                  <a:schemeClr val="tx1"/>
                </a:solidFill>
                <a:latin typeface="Arial" panose="020B0604020202020204" pitchFamily="34" charset="0"/>
                <a:ea typeface="MS PGothic" panose="020B0600070205080204" pitchFamily="34" charset="-128"/>
              </a:defRPr>
            </a:lvl5pPr>
            <a:lvl6pPr marL="2609414"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4153"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8892"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3631"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49478" fontAlgn="base">
              <a:spcBef>
                <a:spcPct val="0"/>
              </a:spcBef>
              <a:spcAft>
                <a:spcPct val="0"/>
              </a:spcAft>
              <a:defRPr/>
            </a:pPr>
            <a:fld id="{E905B527-7910-40A1-A1CD-70D3513E6689}" type="slidenum">
              <a:rPr lang="en-GB" altLang="en-US" b="0">
                <a:solidFill>
                  <a:srgbClr val="000000"/>
                </a:solidFill>
              </a:rPr>
              <a:pPr defTabSz="949478" fontAlgn="base">
                <a:spcBef>
                  <a:spcPct val="0"/>
                </a:spcBef>
                <a:spcAft>
                  <a:spcPct val="0"/>
                </a:spcAft>
                <a:defRPr/>
              </a:pPr>
              <a:t>9</a:t>
            </a:fld>
            <a:endParaRPr lang="en-GB" altLang="en-US" b="0">
              <a:solidFill>
                <a:srgbClr val="000000"/>
              </a:solidFill>
            </a:endParaRPr>
          </a:p>
        </p:txBody>
      </p:sp>
    </p:spTree>
    <p:extLst>
      <p:ext uri="{BB962C8B-B14F-4D97-AF65-F5344CB8AC3E}">
        <p14:creationId xmlns:p14="http://schemas.microsoft.com/office/powerpoint/2010/main" val="157897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A8A5961-21D8-4288-9D67-8ECFB990C61E}"/>
              </a:ext>
            </a:extLst>
          </p:cNvPr>
          <p:cNvSpPr>
            <a:spLocks noGrp="1" noRot="1" noChangeAspect="1" noChangeArrowheads="1" noTextEdit="1"/>
          </p:cNvSpPr>
          <p:nvPr>
            <p:ph type="sldImg"/>
          </p:nvPr>
        </p:nvSpPr>
        <p:spPr>
          <a:xfrm>
            <a:off x="3071813" y="876300"/>
            <a:ext cx="3152775" cy="2365375"/>
          </a:xfrm>
          <a:ln/>
        </p:spPr>
      </p:sp>
      <p:sp>
        <p:nvSpPr>
          <p:cNvPr id="3" name="Notes Placeholder 2">
            <a:extLst>
              <a:ext uri="{FF2B5EF4-FFF2-40B4-BE49-F238E27FC236}">
                <a16:creationId xmlns:a16="http://schemas.microsoft.com/office/drawing/2014/main"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id="{043D57B1-80B6-413C-ADF2-234814CEA29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69803" indent="-295064">
              <a:defRPr b="1">
                <a:solidFill>
                  <a:schemeClr val="tx1"/>
                </a:solidFill>
                <a:latin typeface="Arial" panose="020B0604020202020204" pitchFamily="34" charset="0"/>
                <a:ea typeface="MS PGothic" panose="020B0600070205080204" pitchFamily="34" charset="-128"/>
              </a:defRPr>
            </a:lvl2pPr>
            <a:lvl3pPr marL="1185199" indent="-235721">
              <a:defRPr b="1">
                <a:solidFill>
                  <a:schemeClr val="tx1"/>
                </a:solidFill>
                <a:latin typeface="Arial" panose="020B0604020202020204" pitchFamily="34" charset="0"/>
                <a:ea typeface="MS PGothic" panose="020B0600070205080204" pitchFamily="34" charset="-128"/>
              </a:defRPr>
            </a:lvl3pPr>
            <a:lvl4pPr marL="1659938" indent="-235721">
              <a:defRPr b="1">
                <a:solidFill>
                  <a:schemeClr val="tx1"/>
                </a:solidFill>
                <a:latin typeface="Arial" panose="020B0604020202020204" pitchFamily="34" charset="0"/>
                <a:ea typeface="MS PGothic" panose="020B0600070205080204" pitchFamily="34" charset="-128"/>
              </a:defRPr>
            </a:lvl4pPr>
            <a:lvl5pPr marL="2134676" indent="-235721">
              <a:defRPr b="1">
                <a:solidFill>
                  <a:schemeClr val="tx1"/>
                </a:solidFill>
                <a:latin typeface="Arial" panose="020B0604020202020204" pitchFamily="34" charset="0"/>
                <a:ea typeface="MS PGothic" panose="020B0600070205080204" pitchFamily="34" charset="-128"/>
              </a:defRPr>
            </a:lvl5pPr>
            <a:lvl6pPr marL="2609414"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4153"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8892"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3631"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49478" fontAlgn="base">
              <a:spcBef>
                <a:spcPct val="0"/>
              </a:spcBef>
              <a:spcAft>
                <a:spcPct val="0"/>
              </a:spcAft>
              <a:defRPr/>
            </a:pPr>
            <a:fld id="{E905B527-7910-40A1-A1CD-70D3513E6689}" type="slidenum">
              <a:rPr lang="en-GB" altLang="en-US" b="0">
                <a:solidFill>
                  <a:srgbClr val="000000"/>
                </a:solidFill>
              </a:rPr>
              <a:pPr defTabSz="949478" fontAlgn="base">
                <a:spcBef>
                  <a:spcPct val="0"/>
                </a:spcBef>
                <a:spcAft>
                  <a:spcPct val="0"/>
                </a:spcAft>
                <a:defRPr/>
              </a:pPr>
              <a:t>10</a:t>
            </a:fld>
            <a:endParaRPr lang="en-GB" altLang="en-US" b="0">
              <a:solidFill>
                <a:srgbClr val="000000"/>
              </a:solidFill>
            </a:endParaRPr>
          </a:p>
        </p:txBody>
      </p:sp>
    </p:spTree>
    <p:extLst>
      <p:ext uri="{BB962C8B-B14F-4D97-AF65-F5344CB8AC3E}">
        <p14:creationId xmlns:p14="http://schemas.microsoft.com/office/powerpoint/2010/main" val="332217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A8A5961-21D8-4288-9D67-8ECFB990C61E}"/>
              </a:ext>
            </a:extLst>
          </p:cNvPr>
          <p:cNvSpPr>
            <a:spLocks noGrp="1" noRot="1" noChangeAspect="1" noChangeArrowheads="1" noTextEdit="1"/>
          </p:cNvSpPr>
          <p:nvPr>
            <p:ph type="sldImg"/>
          </p:nvPr>
        </p:nvSpPr>
        <p:spPr>
          <a:xfrm>
            <a:off x="3071813" y="876300"/>
            <a:ext cx="3152775" cy="2365375"/>
          </a:xfrm>
          <a:ln/>
        </p:spPr>
      </p:sp>
      <p:sp>
        <p:nvSpPr>
          <p:cNvPr id="3" name="Notes Placeholder 2">
            <a:extLst>
              <a:ext uri="{FF2B5EF4-FFF2-40B4-BE49-F238E27FC236}">
                <a16:creationId xmlns:a16="http://schemas.microsoft.com/office/drawing/2014/main"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id="{043D57B1-80B6-413C-ADF2-234814CEA29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69803" indent="-295064">
              <a:defRPr b="1">
                <a:solidFill>
                  <a:schemeClr val="tx1"/>
                </a:solidFill>
                <a:latin typeface="Arial" panose="020B0604020202020204" pitchFamily="34" charset="0"/>
                <a:ea typeface="MS PGothic" panose="020B0600070205080204" pitchFamily="34" charset="-128"/>
              </a:defRPr>
            </a:lvl2pPr>
            <a:lvl3pPr marL="1185199" indent="-235721">
              <a:defRPr b="1">
                <a:solidFill>
                  <a:schemeClr val="tx1"/>
                </a:solidFill>
                <a:latin typeface="Arial" panose="020B0604020202020204" pitchFamily="34" charset="0"/>
                <a:ea typeface="MS PGothic" panose="020B0600070205080204" pitchFamily="34" charset="-128"/>
              </a:defRPr>
            </a:lvl3pPr>
            <a:lvl4pPr marL="1659938" indent="-235721">
              <a:defRPr b="1">
                <a:solidFill>
                  <a:schemeClr val="tx1"/>
                </a:solidFill>
                <a:latin typeface="Arial" panose="020B0604020202020204" pitchFamily="34" charset="0"/>
                <a:ea typeface="MS PGothic" panose="020B0600070205080204" pitchFamily="34" charset="-128"/>
              </a:defRPr>
            </a:lvl4pPr>
            <a:lvl5pPr marL="2134676" indent="-235721">
              <a:defRPr b="1">
                <a:solidFill>
                  <a:schemeClr val="tx1"/>
                </a:solidFill>
                <a:latin typeface="Arial" panose="020B0604020202020204" pitchFamily="34" charset="0"/>
                <a:ea typeface="MS PGothic" panose="020B0600070205080204" pitchFamily="34" charset="-128"/>
              </a:defRPr>
            </a:lvl5pPr>
            <a:lvl6pPr marL="2609414"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4153"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8892"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3631" indent="-235721"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49478" fontAlgn="base">
              <a:spcBef>
                <a:spcPct val="0"/>
              </a:spcBef>
              <a:spcAft>
                <a:spcPct val="0"/>
              </a:spcAft>
              <a:defRPr/>
            </a:pPr>
            <a:fld id="{E905B527-7910-40A1-A1CD-70D3513E6689}" type="slidenum">
              <a:rPr lang="en-GB" altLang="en-US" b="0">
                <a:solidFill>
                  <a:srgbClr val="000000"/>
                </a:solidFill>
              </a:rPr>
              <a:pPr defTabSz="949478" fontAlgn="base">
                <a:spcBef>
                  <a:spcPct val="0"/>
                </a:spcBef>
                <a:spcAft>
                  <a:spcPct val="0"/>
                </a:spcAft>
                <a:defRPr/>
              </a:pPr>
              <a:t>11</a:t>
            </a:fld>
            <a:endParaRPr lang="en-GB" altLang="en-US" b="0">
              <a:solidFill>
                <a:srgbClr val="000000"/>
              </a:solidFill>
            </a:endParaRPr>
          </a:p>
        </p:txBody>
      </p:sp>
    </p:spTree>
    <p:extLst>
      <p:ext uri="{BB962C8B-B14F-4D97-AF65-F5344CB8AC3E}">
        <p14:creationId xmlns:p14="http://schemas.microsoft.com/office/powerpoint/2010/main" val="1086426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0D78B6-7B7D-4124-B9E2-5AD6A384BDC8}"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102779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0D78B6-7B7D-4124-B9E2-5AD6A384BDC8}"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66704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0D78B6-7B7D-4124-B9E2-5AD6A384BDC8}"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101663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0D78B6-7B7D-4124-B9E2-5AD6A384BDC8}"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279828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0D78B6-7B7D-4124-B9E2-5AD6A384BDC8}"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51546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0D78B6-7B7D-4124-B9E2-5AD6A384BDC8}"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143237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0D78B6-7B7D-4124-B9E2-5AD6A384BDC8}"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410055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0D78B6-7B7D-4124-B9E2-5AD6A384BDC8}"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3321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D78B6-7B7D-4124-B9E2-5AD6A384BDC8}"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75102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D78B6-7B7D-4124-B9E2-5AD6A384BDC8}"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41340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D78B6-7B7D-4124-B9E2-5AD6A384BDC8}"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83526C-768D-41C6-B6D9-137C20AD4772}" type="slidenum">
              <a:rPr lang="en-GB" smtClean="0"/>
              <a:t>‹#›</a:t>
            </a:fld>
            <a:endParaRPr lang="en-GB"/>
          </a:p>
        </p:txBody>
      </p:sp>
    </p:spTree>
    <p:extLst>
      <p:ext uri="{BB962C8B-B14F-4D97-AF65-F5344CB8AC3E}">
        <p14:creationId xmlns:p14="http://schemas.microsoft.com/office/powerpoint/2010/main" val="157622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D78B6-7B7D-4124-B9E2-5AD6A384BDC8}" type="datetimeFigureOut">
              <a:rPr lang="en-GB" smtClean="0"/>
              <a:t>01/02/2021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3526C-768D-41C6-B6D9-137C20AD4772}" type="slidenum">
              <a:rPr lang="en-GB" smtClean="0"/>
              <a:t>‹#›</a:t>
            </a:fld>
            <a:endParaRPr lang="en-GB"/>
          </a:p>
        </p:txBody>
      </p:sp>
    </p:spTree>
    <p:extLst>
      <p:ext uri="{BB962C8B-B14F-4D97-AF65-F5344CB8AC3E}">
        <p14:creationId xmlns:p14="http://schemas.microsoft.com/office/powerpoint/2010/main" val="1890334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0.jpeg"/><Relationship Id="rId39" Type="http://schemas.openxmlformats.org/officeDocument/2006/relationships/image" Target="../media/image54.png"/><Relationship Id="rId3" Type="http://schemas.openxmlformats.org/officeDocument/2006/relationships/image" Target="../media/image20.jpeg"/><Relationship Id="rId21" Type="http://schemas.openxmlformats.org/officeDocument/2006/relationships/image" Target="../media/image43.png"/><Relationship Id="rId34" Type="http://schemas.openxmlformats.org/officeDocument/2006/relationships/image" Target="../media/image62.png"/><Relationship Id="rId42" Type="http://schemas.openxmlformats.org/officeDocument/2006/relationships/image" Target="../media/image68.png"/><Relationship Id="rId7" Type="http://schemas.openxmlformats.org/officeDocument/2006/relationships/image" Target="../media/image24.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8.png"/><Relationship Id="rId33" Type="http://schemas.openxmlformats.org/officeDocument/2006/relationships/image" Target="../media/image61.png"/><Relationship Id="rId38"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41.png"/><Relationship Id="rId29" Type="http://schemas.openxmlformats.org/officeDocument/2006/relationships/image" Target="../media/image58.png"/><Relationship Id="rId41"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9.jpeg"/><Relationship Id="rId24" Type="http://schemas.openxmlformats.org/officeDocument/2006/relationships/image" Target="../media/image25.png"/><Relationship Id="rId32" Type="http://schemas.openxmlformats.org/officeDocument/2006/relationships/image" Target="../media/image46.png"/><Relationship Id="rId37" Type="http://schemas.openxmlformats.org/officeDocument/2006/relationships/image" Target="../media/image65.png"/><Relationship Id="rId40" Type="http://schemas.openxmlformats.org/officeDocument/2006/relationships/image" Target="../media/image55.png"/><Relationship Id="rId5" Type="http://schemas.openxmlformats.org/officeDocument/2006/relationships/image" Target="../media/image22.jpeg"/><Relationship Id="rId15" Type="http://schemas.openxmlformats.org/officeDocument/2006/relationships/image" Target="../media/image33.png"/><Relationship Id="rId23" Type="http://schemas.openxmlformats.org/officeDocument/2006/relationships/image" Target="../media/image45.png"/><Relationship Id="rId28" Type="http://schemas.openxmlformats.org/officeDocument/2006/relationships/image" Target="../media/image57.png"/><Relationship Id="rId36" Type="http://schemas.openxmlformats.org/officeDocument/2006/relationships/image" Target="../media/image64.png"/><Relationship Id="rId10" Type="http://schemas.openxmlformats.org/officeDocument/2006/relationships/image" Target="../media/image28.png"/><Relationship Id="rId19" Type="http://schemas.openxmlformats.org/officeDocument/2006/relationships/image" Target="../media/image38.png"/><Relationship Id="rId31" Type="http://schemas.openxmlformats.org/officeDocument/2006/relationships/image" Target="../media/image60.png"/><Relationship Id="rId4" Type="http://schemas.openxmlformats.org/officeDocument/2006/relationships/image" Target="../media/image21.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4.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3.png"/><Relationship Id="rId43"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jpe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2.jpeg"/><Relationship Id="rId15" Type="http://schemas.openxmlformats.org/officeDocument/2006/relationships/image" Target="../media/image32.png"/><Relationship Id="rId23" Type="http://schemas.openxmlformats.org/officeDocument/2006/relationships/image" Target="../media/image40.jpeg"/><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DE4F97-3E9F-4028-8BAE-5DDA5C876263}"/>
              </a:ext>
            </a:extLst>
          </p:cNvPr>
          <p:cNvSpPr txBox="1"/>
          <p:nvPr/>
        </p:nvSpPr>
        <p:spPr>
          <a:xfrm>
            <a:off x="1843693" y="254571"/>
            <a:ext cx="7622771" cy="1077218"/>
          </a:xfrm>
          <a:prstGeom prst="rect">
            <a:avLst/>
          </a:prstGeom>
          <a:noFill/>
        </p:spPr>
        <p:txBody>
          <a:bodyPr wrap="square">
            <a:spAutoFit/>
          </a:bodyPr>
          <a:lstStyle/>
          <a:p>
            <a:pPr algn="ctr"/>
            <a:r>
              <a:rPr lang="en-US" sz="3200" b="1" i="0">
                <a:solidFill>
                  <a:srgbClr val="666666"/>
                </a:solidFill>
                <a:effectLst/>
                <a:latin typeface="Lato-light"/>
              </a:rPr>
              <a:t>​</a:t>
            </a:r>
            <a:r>
              <a:rPr lang="en-US" sz="3200" b="1" i="0">
                <a:solidFill>
                  <a:srgbClr val="000000"/>
                </a:solidFill>
                <a:effectLst/>
                <a:latin typeface="Lato-light"/>
              </a:rPr>
              <a:t>Towards a Better Understanding </a:t>
            </a:r>
          </a:p>
          <a:p>
            <a:pPr algn="ctr"/>
            <a:r>
              <a:rPr lang="en-US" sz="3200" b="1" i="0">
                <a:solidFill>
                  <a:srgbClr val="000000"/>
                </a:solidFill>
                <a:effectLst/>
                <a:latin typeface="Lato-light"/>
              </a:rPr>
              <a:t>of Our Own Learning Lives </a:t>
            </a:r>
            <a:endParaRPr lang="en-GB" sz="3200" b="1" dirty="0"/>
          </a:p>
        </p:txBody>
      </p:sp>
      <p:pic>
        <p:nvPicPr>
          <p:cNvPr id="5" name="Picture 4" descr="A picture containing text, clipart&#10;&#10;Description automatically generated">
            <a:extLst>
              <a:ext uri="{FF2B5EF4-FFF2-40B4-BE49-F238E27FC236}">
                <a16:creationId xmlns:a16="http://schemas.microsoft.com/office/drawing/2014/main" id="{77ACAE6C-CA40-4438-A786-EDAFEE1B1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14" y="374038"/>
            <a:ext cx="1985386" cy="957751"/>
          </a:xfrm>
          <a:prstGeom prst="rect">
            <a:avLst/>
          </a:prstGeom>
        </p:spPr>
      </p:pic>
      <p:sp>
        <p:nvSpPr>
          <p:cNvPr id="6" name="TextBox 5">
            <a:extLst>
              <a:ext uri="{FF2B5EF4-FFF2-40B4-BE49-F238E27FC236}">
                <a16:creationId xmlns:a16="http://schemas.microsoft.com/office/drawing/2014/main" id="{905F39AA-CCCC-43EE-AC27-B6C903BAB2EA}"/>
              </a:ext>
            </a:extLst>
          </p:cNvPr>
          <p:cNvSpPr txBox="1"/>
          <p:nvPr/>
        </p:nvSpPr>
        <p:spPr>
          <a:xfrm>
            <a:off x="300614" y="2130412"/>
            <a:ext cx="8695224" cy="4647426"/>
          </a:xfrm>
          <a:prstGeom prst="rect">
            <a:avLst/>
          </a:prstGeom>
          <a:noFill/>
        </p:spPr>
        <p:txBody>
          <a:bodyPr wrap="square" rtlCol="0">
            <a:spAutoFit/>
          </a:bodyPr>
          <a:lstStyle/>
          <a:p>
            <a:endParaRPr lang="en-GB" sz="2400" dirty="0">
              <a:solidFill>
                <a:srgbClr val="000000"/>
              </a:solidFill>
            </a:endParaRPr>
          </a:p>
          <a:p>
            <a:pPr marL="342900" indent="-342900">
              <a:buFont typeface="Arial" panose="020B0604020202020204" pitchFamily="34" charset="0"/>
              <a:buChar char="•"/>
            </a:pPr>
            <a:r>
              <a:rPr lang="en-GB" sz="2800" dirty="0">
                <a:solidFill>
                  <a:srgbClr val="000000"/>
                </a:solidFill>
              </a:rPr>
              <a:t>Connecting people who value the idea of lifewide learning who care about the learning of others </a:t>
            </a:r>
          </a:p>
          <a:p>
            <a:pPr marL="342900" indent="-342900">
              <a:buFont typeface="Arial" panose="020B0604020202020204" pitchFamily="34" charset="0"/>
              <a:buChar char="•"/>
            </a:pPr>
            <a:r>
              <a:rPr lang="en-GB" sz="2800" dirty="0">
                <a:solidFill>
                  <a:srgbClr val="000000"/>
                </a:solidFill>
              </a:rPr>
              <a:t>Developing a culture that is trusting, respectful and appreciative</a:t>
            </a:r>
          </a:p>
          <a:p>
            <a:pPr marL="342900" indent="-342900">
              <a:buFont typeface="Arial" panose="020B0604020202020204" pitchFamily="34" charset="0"/>
              <a:buChar char="•"/>
            </a:pPr>
            <a:r>
              <a:rPr lang="en-US" sz="2800" dirty="0">
                <a:solidFill>
                  <a:srgbClr val="000000"/>
                </a:solidFill>
              </a:rPr>
              <a:t>A process that facilitates inquiry </a:t>
            </a:r>
            <a:r>
              <a:rPr lang="en-GB" sz="2800" dirty="0">
                <a:solidFill>
                  <a:srgbClr val="000000"/>
                </a:solidFill>
              </a:rPr>
              <a:t>and the means to share and grow knowledge </a:t>
            </a:r>
          </a:p>
          <a:p>
            <a:pPr marL="342900" indent="-342900">
              <a:buFont typeface="Arial" panose="020B0604020202020204" pitchFamily="34" charset="0"/>
              <a:buChar char="•"/>
            </a:pPr>
            <a:r>
              <a:rPr lang="en-GB" sz="2800" dirty="0">
                <a:solidFill>
                  <a:srgbClr val="000000"/>
                </a:solidFill>
              </a:rPr>
              <a:t>The means to curate and share knowledge beyond the enterprise so that others might benefit</a:t>
            </a:r>
          </a:p>
          <a:p>
            <a:endParaRPr lang="en-GB" sz="2400" dirty="0">
              <a:solidFill>
                <a:srgbClr val="000000"/>
              </a:solidFill>
            </a:endParaRPr>
          </a:p>
          <a:p>
            <a:endParaRPr lang="en-GB" sz="2400" dirty="0">
              <a:solidFill>
                <a:srgbClr val="000000"/>
              </a:solidFill>
            </a:endParaRPr>
          </a:p>
        </p:txBody>
      </p:sp>
      <p:pic>
        <p:nvPicPr>
          <p:cNvPr id="4" name="Picture 3">
            <a:extLst>
              <a:ext uri="{FF2B5EF4-FFF2-40B4-BE49-F238E27FC236}">
                <a16:creationId xmlns:a16="http://schemas.microsoft.com/office/drawing/2014/main" id="{250866E8-7AE5-41B5-B661-6355DF25AC2C}"/>
              </a:ext>
            </a:extLst>
          </p:cNvPr>
          <p:cNvPicPr>
            <a:picLocks noChangeAspect="1"/>
          </p:cNvPicPr>
          <p:nvPr/>
        </p:nvPicPr>
        <p:blipFill>
          <a:blip r:embed="rId3"/>
          <a:stretch>
            <a:fillRect/>
          </a:stretch>
        </p:blipFill>
        <p:spPr>
          <a:xfrm>
            <a:off x="1063108" y="1796741"/>
            <a:ext cx="6519722" cy="479878"/>
          </a:xfrm>
          <a:prstGeom prst="rect">
            <a:avLst/>
          </a:prstGeom>
        </p:spPr>
      </p:pic>
    </p:spTree>
    <p:extLst>
      <p:ext uri="{BB962C8B-B14F-4D97-AF65-F5344CB8AC3E}">
        <p14:creationId xmlns:p14="http://schemas.microsoft.com/office/powerpoint/2010/main" val="162021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id="{A102FCED-0363-473B-A484-F1604E9B74F7}"/>
              </a:ext>
            </a:extLst>
          </p:cNvPr>
          <p:cNvSpPr>
            <a:spLocks noChangeArrowheads="1"/>
          </p:cNvSpPr>
          <p:nvPr/>
        </p:nvSpPr>
        <p:spPr bwMode="auto">
          <a:xfrm>
            <a:off x="6031052" y="895784"/>
            <a:ext cx="2791962"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a:defRPr/>
            </a:pPr>
            <a:r>
              <a:rPr lang="en-US" dirty="0">
                <a:solidFill>
                  <a:srgbClr val="92D050"/>
                </a:solidFill>
                <a:latin typeface="Calibri"/>
                <a:ea typeface="MS PGothic" panose="020B0600070205080204" pitchFamily="34" charset="-128"/>
              </a:rPr>
              <a:t>/</a:t>
            </a:r>
          </a:p>
        </p:txBody>
      </p:sp>
      <p:sp>
        <p:nvSpPr>
          <p:cNvPr id="63491" name="AutoShape 22">
            <a:extLst>
              <a:ext uri="{FF2B5EF4-FFF2-40B4-BE49-F238E27FC236}">
                <a16:creationId xmlns:a16="http://schemas.microsoft.com/office/drawing/2014/main" id="{51A2D53E-7662-43E4-B327-0D5AEB7ABBF5}"/>
              </a:ext>
            </a:extLst>
          </p:cNvPr>
          <p:cNvSpPr>
            <a:spLocks noChangeArrowheads="1"/>
          </p:cNvSpPr>
          <p:nvPr/>
        </p:nvSpPr>
        <p:spPr bwMode="auto">
          <a:xfrm>
            <a:off x="203928" y="884616"/>
            <a:ext cx="2900285" cy="5352401"/>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a:defRPr/>
            </a:pPr>
            <a:r>
              <a:rPr lang="en-US" dirty="0">
                <a:solidFill>
                  <a:srgbClr val="92D050"/>
                </a:solidFill>
                <a:latin typeface="Calibri"/>
                <a:ea typeface="MS PGothic" panose="020B0600070205080204" pitchFamily="34" charset="-128"/>
              </a:rPr>
              <a:t> </a:t>
            </a:r>
          </a:p>
        </p:txBody>
      </p:sp>
      <p:sp>
        <p:nvSpPr>
          <p:cNvPr id="63492" name="AutoShape 24">
            <a:extLst>
              <a:ext uri="{FF2B5EF4-FFF2-40B4-BE49-F238E27FC236}">
                <a16:creationId xmlns:a16="http://schemas.microsoft.com/office/drawing/2014/main" id="{4479D124-8D1F-4467-88D1-C5C14DB6C004}"/>
              </a:ext>
            </a:extLst>
          </p:cNvPr>
          <p:cNvSpPr>
            <a:spLocks noChangeArrowheads="1"/>
          </p:cNvSpPr>
          <p:nvPr/>
        </p:nvSpPr>
        <p:spPr bwMode="auto">
          <a:xfrm>
            <a:off x="2841469" y="2551731"/>
            <a:ext cx="3139654"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493" name="Text Box 26">
            <a:extLst>
              <a:ext uri="{FF2B5EF4-FFF2-40B4-BE49-F238E27FC236}">
                <a16:creationId xmlns:a16="http://schemas.microsoft.com/office/drawing/2014/main" id="{35B75B31-A5B7-435C-8A30-498DE99F689E}"/>
              </a:ext>
            </a:extLst>
          </p:cNvPr>
          <p:cNvSpPr txBox="1">
            <a:spLocks noChangeArrowheads="1"/>
          </p:cNvSpPr>
          <p:nvPr/>
        </p:nvSpPr>
        <p:spPr bwMode="auto">
          <a:xfrm>
            <a:off x="6076971" y="2727711"/>
            <a:ext cx="3752500" cy="369332"/>
          </a:xfrm>
          <a:prstGeom prst="rect">
            <a:avLst/>
          </a:prstGeom>
          <a:noFill/>
          <a:ln w="9525">
            <a:noFill/>
            <a:miter lim="800000"/>
            <a:headEnd/>
            <a:tailEnd/>
          </a:ln>
        </p:spPr>
        <p:txBody>
          <a:bodyPr wrap="square">
            <a:spAutoFit/>
          </a:bodyPr>
          <a:lstStyle/>
          <a:p>
            <a:pPr>
              <a:defRPr/>
            </a:pPr>
            <a:r>
              <a:rPr lang="en-GB" b="1" dirty="0">
                <a:solidFill>
                  <a:prstClr val="black"/>
                </a:solidFill>
                <a:latin typeface="Arial Narrow" panose="020B0606020202030204" pitchFamily="34" charset="0"/>
                <a:ea typeface="MS PGothic" panose="020B0600070205080204" pitchFamily="34" charset="-128"/>
              </a:rPr>
              <a:t>work/scholarship/publishing</a:t>
            </a:r>
          </a:p>
        </p:txBody>
      </p:sp>
      <p:sp>
        <p:nvSpPr>
          <p:cNvPr id="63494" name="Text Box 27">
            <a:extLst>
              <a:ext uri="{FF2B5EF4-FFF2-40B4-BE49-F238E27FC236}">
                <a16:creationId xmlns:a16="http://schemas.microsoft.com/office/drawing/2014/main" id="{E13C01F5-F221-4899-9AD5-23C297A6A3EA}"/>
              </a:ext>
            </a:extLst>
          </p:cNvPr>
          <p:cNvSpPr txBox="1">
            <a:spLocks noChangeArrowheads="1"/>
          </p:cNvSpPr>
          <p:nvPr/>
        </p:nvSpPr>
        <p:spPr bwMode="auto">
          <a:xfrm>
            <a:off x="1036049" y="920625"/>
            <a:ext cx="1436619" cy="338554"/>
          </a:xfrm>
          <a:prstGeom prst="rect">
            <a:avLst/>
          </a:prstGeom>
          <a:noFill/>
          <a:ln w="9525">
            <a:noFill/>
            <a:miter lim="800000"/>
            <a:headEnd/>
            <a:tailEnd/>
          </a:ln>
        </p:spPr>
        <p:txBody>
          <a:bodyPr wrap="square">
            <a:spAutoFit/>
          </a:bodyPr>
          <a:lstStyle/>
          <a:p>
            <a:pPr>
              <a:defRPr/>
            </a:pPr>
            <a:r>
              <a:rPr lang="en-GB" sz="1600" b="1" dirty="0">
                <a:solidFill>
                  <a:prstClr val="black"/>
                </a:solidFill>
                <a:latin typeface="Arial Narrow" panose="020B0606020202030204" pitchFamily="34" charset="0"/>
                <a:ea typeface="MS PGothic" panose="020B0600070205080204" pitchFamily="34" charset="-128"/>
              </a:rPr>
              <a:t>family &amp; home</a:t>
            </a:r>
          </a:p>
        </p:txBody>
      </p:sp>
      <p:sp>
        <p:nvSpPr>
          <p:cNvPr id="63495" name="Text Box 28">
            <a:extLst>
              <a:ext uri="{FF2B5EF4-FFF2-40B4-BE49-F238E27FC236}">
                <a16:creationId xmlns:a16="http://schemas.microsoft.com/office/drawing/2014/main" id="{11C82A6E-9064-46F6-BEBB-120F03D0FF14}"/>
              </a:ext>
            </a:extLst>
          </p:cNvPr>
          <p:cNvSpPr txBox="1">
            <a:spLocks noChangeArrowheads="1"/>
          </p:cNvSpPr>
          <p:nvPr/>
        </p:nvSpPr>
        <p:spPr bwMode="auto">
          <a:xfrm rot="16200000">
            <a:off x="2711578" y="3180269"/>
            <a:ext cx="941283" cy="369332"/>
          </a:xfrm>
          <a:prstGeom prst="rect">
            <a:avLst/>
          </a:prstGeom>
          <a:noFill/>
          <a:ln w="9525">
            <a:noFill/>
            <a:miter lim="800000"/>
            <a:headEnd/>
            <a:tailEnd/>
          </a:ln>
        </p:spPr>
        <p:txBody>
          <a:bodyPr wrap="none">
            <a:spAutoFit/>
          </a:bodyPr>
          <a:lstStyle/>
          <a:p>
            <a:pPr>
              <a:defRPr/>
            </a:pPr>
            <a:r>
              <a:rPr lang="en-GB" b="1" dirty="0">
                <a:solidFill>
                  <a:prstClr val="black"/>
                </a:solidFill>
                <a:latin typeface="Calibri"/>
                <a:ea typeface="MS PGothic" panose="020B0600070205080204" pitchFamily="34" charset="-128"/>
              </a:rPr>
              <a:t>hobbies</a:t>
            </a:r>
          </a:p>
        </p:txBody>
      </p:sp>
      <p:pic>
        <p:nvPicPr>
          <p:cNvPr id="103441" name="Picture 1" descr="E:\DCIM\104_PANA\P1040835.JPG">
            <a:extLst>
              <a:ext uri="{FF2B5EF4-FFF2-40B4-BE49-F238E27FC236}">
                <a16:creationId xmlns:a16="http://schemas.microsoft.com/office/drawing/2014/main" id="{A5297740-FBE4-4891-A8FC-FCD89408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041" y="3073924"/>
            <a:ext cx="1095965" cy="78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42" name="Picture 25" descr="NORMAN6">
            <a:extLst>
              <a:ext uri="{FF2B5EF4-FFF2-40B4-BE49-F238E27FC236}">
                <a16:creationId xmlns:a16="http://schemas.microsoft.com/office/drawing/2014/main" id="{346A2214-D7D8-424B-8705-4DE51523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785" y="3076357"/>
            <a:ext cx="1286534" cy="793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44" name="Picture 2" descr="C:\Users\norman\Pictures\LIFEWIDE EDUCATION\LWE Abstract Logo Final B&amp;G.jpg">
            <a:extLst>
              <a:ext uri="{FF2B5EF4-FFF2-40B4-BE49-F238E27FC236}">
                <a16:creationId xmlns:a16="http://schemas.microsoft.com/office/drawing/2014/main" id="{61ABE646-0460-46CD-9916-BAAAA9636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8430" y="1877401"/>
            <a:ext cx="672728" cy="361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0" name="AutoShape 20">
            <a:extLst>
              <a:ext uri="{FF2B5EF4-FFF2-40B4-BE49-F238E27FC236}">
                <a16:creationId xmlns:a16="http://schemas.microsoft.com/office/drawing/2014/main" id="{018B3619-8E6C-4FB7-B7CE-ADA5E86093CB}"/>
              </a:ext>
            </a:extLst>
          </p:cNvPr>
          <p:cNvSpPr>
            <a:spLocks noChangeArrowheads="1"/>
          </p:cNvSpPr>
          <p:nvPr/>
        </p:nvSpPr>
        <p:spPr bwMode="auto">
          <a:xfrm>
            <a:off x="3044596" y="884615"/>
            <a:ext cx="3626740" cy="1700126"/>
          </a:xfrm>
          <a:prstGeom prst="roundRect">
            <a:avLst>
              <a:gd name="adj" fmla="val 16667"/>
            </a:avLst>
          </a:prstGeom>
          <a:gradFill rotWithShape="1">
            <a:gsLst>
              <a:gs pos="0">
                <a:srgbClr val="00B0F0">
                  <a:alpha val="16000"/>
                </a:srgbClr>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514" name="AutoShape 20">
            <a:extLst>
              <a:ext uri="{FF2B5EF4-FFF2-40B4-BE49-F238E27FC236}">
                <a16:creationId xmlns:a16="http://schemas.microsoft.com/office/drawing/2014/main" id="{D657B204-B3AA-44D7-8A08-3EC8A834D29E}"/>
              </a:ext>
            </a:extLst>
          </p:cNvPr>
          <p:cNvSpPr>
            <a:spLocks noChangeArrowheads="1"/>
          </p:cNvSpPr>
          <p:nvPr/>
        </p:nvSpPr>
        <p:spPr bwMode="auto">
          <a:xfrm>
            <a:off x="1667637" y="4628277"/>
            <a:ext cx="6808329" cy="1971490"/>
          </a:xfrm>
          <a:prstGeom prst="roundRect">
            <a:avLst>
              <a:gd name="adj" fmla="val 16667"/>
            </a:avLst>
          </a:prstGeom>
          <a:gradFill rotWithShape="1">
            <a:gsLst>
              <a:gs pos="0">
                <a:srgbClr val="FFC000">
                  <a:alpha val="59000"/>
                </a:srgbClr>
              </a:gs>
              <a:gs pos="100000">
                <a:schemeClr val="bg1"/>
              </a:gs>
            </a:gsLst>
            <a:lin ang="5400000" scaled="1"/>
          </a:gradFill>
          <a:ln w="4445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515" name="Text Box 28">
            <a:extLst>
              <a:ext uri="{FF2B5EF4-FFF2-40B4-BE49-F238E27FC236}">
                <a16:creationId xmlns:a16="http://schemas.microsoft.com/office/drawing/2014/main" id="{3D0095D5-5F49-4167-B9C1-8A6F56BAB921}"/>
              </a:ext>
            </a:extLst>
          </p:cNvPr>
          <p:cNvSpPr txBox="1">
            <a:spLocks noChangeArrowheads="1"/>
          </p:cNvSpPr>
          <p:nvPr/>
        </p:nvSpPr>
        <p:spPr bwMode="auto">
          <a:xfrm>
            <a:off x="3570900" y="4783843"/>
            <a:ext cx="3625047" cy="400110"/>
          </a:xfrm>
          <a:prstGeom prst="rect">
            <a:avLst/>
          </a:prstGeom>
          <a:no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ea typeface="MS PGothic" panose="020B0600070205080204" pitchFamily="34" charset="-128"/>
              </a:rPr>
              <a:t>using technology /social media</a:t>
            </a:r>
          </a:p>
        </p:txBody>
      </p:sp>
      <p:pic>
        <p:nvPicPr>
          <p:cNvPr id="103459" name="Picture 1" descr="F:\DCIM\101D5100\DSC_1011.JPG">
            <a:extLst>
              <a:ext uri="{FF2B5EF4-FFF2-40B4-BE49-F238E27FC236}">
                <a16:creationId xmlns:a16="http://schemas.microsoft.com/office/drawing/2014/main" id="{337E85B0-9B9F-4DC7-BFBE-E89C45054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96" y="945795"/>
            <a:ext cx="1454470" cy="865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60" name="Picture 2" descr="C:\Users\norman\Pictures\creative academic\LOGO\logo final.png">
            <a:extLst>
              <a:ext uri="{FF2B5EF4-FFF2-40B4-BE49-F238E27FC236}">
                <a16:creationId xmlns:a16="http://schemas.microsoft.com/office/drawing/2014/main" id="{C08B8AEF-3FAB-421F-A42D-31BD70388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1690" y="2304867"/>
            <a:ext cx="707549" cy="305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 Box 28">
            <a:extLst>
              <a:ext uri="{FF2B5EF4-FFF2-40B4-BE49-F238E27FC236}">
                <a16:creationId xmlns:a16="http://schemas.microsoft.com/office/drawing/2014/main" id="{2A0D1966-18EB-45F5-ACD6-E2CC1B48ECF3}"/>
              </a:ext>
            </a:extLst>
          </p:cNvPr>
          <p:cNvSpPr txBox="1">
            <a:spLocks noChangeArrowheads="1"/>
          </p:cNvSpPr>
          <p:nvPr/>
        </p:nvSpPr>
        <p:spPr bwMode="auto">
          <a:xfrm>
            <a:off x="3103916" y="896509"/>
            <a:ext cx="3795558" cy="584775"/>
          </a:xfrm>
          <a:prstGeom prst="rect">
            <a:avLst/>
          </a:prstGeom>
          <a:noFill/>
          <a:ln w="9525">
            <a:noFill/>
            <a:miter lim="800000"/>
            <a:headEnd/>
            <a:tailEnd/>
          </a:ln>
        </p:spPr>
        <p:txBody>
          <a:bodyPr wrap="square">
            <a:spAutoFit/>
          </a:bodyPr>
          <a:lstStyle/>
          <a:p>
            <a:pPr>
              <a:defRPr/>
            </a:pPr>
            <a:r>
              <a:rPr lang="en-GB" sz="1600" b="1" dirty="0">
                <a:solidFill>
                  <a:prstClr val="black"/>
                </a:solidFill>
                <a:latin typeface="Arial Narrow" panose="020B0606020202030204" pitchFamily="34" charset="0"/>
                <a:ea typeface="MS PGothic" panose="020B0600070205080204" pitchFamily="34" charset="-128"/>
              </a:rPr>
              <a:t>foreign travel –  other cultures</a:t>
            </a:r>
          </a:p>
          <a:p>
            <a:pPr>
              <a:defRPr/>
            </a:pPr>
            <a:r>
              <a:rPr lang="en-GB" sz="1600" b="1" dirty="0">
                <a:solidFill>
                  <a:prstClr val="black"/>
                </a:solidFill>
                <a:latin typeface="Arial Narrow" panose="020B0606020202030204" pitchFamily="34" charset="0"/>
                <a:ea typeface="MS PGothic" panose="020B0600070205080204" pitchFamily="34" charset="-128"/>
              </a:rPr>
              <a:t>limited travel within UK – no travel for work</a:t>
            </a:r>
          </a:p>
        </p:txBody>
      </p:sp>
      <p:pic>
        <p:nvPicPr>
          <p:cNvPr id="2" name="Picture 1">
            <a:extLst>
              <a:ext uri="{FF2B5EF4-FFF2-40B4-BE49-F238E27FC236}">
                <a16:creationId xmlns:a16="http://schemas.microsoft.com/office/drawing/2014/main" id="{AE49691A-97EA-4935-AB2B-7939F41FBAA0}"/>
              </a:ext>
            </a:extLst>
          </p:cNvPr>
          <p:cNvPicPr>
            <a:picLocks noChangeAspect="1"/>
          </p:cNvPicPr>
          <p:nvPr/>
        </p:nvPicPr>
        <p:blipFill>
          <a:blip r:embed="rId8"/>
          <a:stretch>
            <a:fillRect/>
          </a:stretch>
        </p:blipFill>
        <p:spPr>
          <a:xfrm>
            <a:off x="444659" y="1232021"/>
            <a:ext cx="2448776" cy="1626960"/>
          </a:xfrm>
          <a:prstGeom prst="rect">
            <a:avLst/>
          </a:prstGeom>
        </p:spPr>
      </p:pic>
      <p:pic>
        <p:nvPicPr>
          <p:cNvPr id="4" name="Picture 3">
            <a:extLst>
              <a:ext uri="{FF2B5EF4-FFF2-40B4-BE49-F238E27FC236}">
                <a16:creationId xmlns:a16="http://schemas.microsoft.com/office/drawing/2014/main" id="{9B47BEB0-9BA2-4544-B5CB-8F6C53C5982F}"/>
              </a:ext>
            </a:extLst>
          </p:cNvPr>
          <p:cNvPicPr>
            <a:picLocks noChangeAspect="1"/>
          </p:cNvPicPr>
          <p:nvPr/>
        </p:nvPicPr>
        <p:blipFill>
          <a:blip r:embed="rId9"/>
          <a:stretch>
            <a:fillRect/>
          </a:stretch>
        </p:blipFill>
        <p:spPr>
          <a:xfrm>
            <a:off x="7422506" y="5007178"/>
            <a:ext cx="965862" cy="1337110"/>
          </a:xfrm>
          <a:prstGeom prst="rect">
            <a:avLst/>
          </a:prstGeom>
        </p:spPr>
      </p:pic>
      <p:pic>
        <p:nvPicPr>
          <p:cNvPr id="5" name="Picture 4">
            <a:extLst>
              <a:ext uri="{FF2B5EF4-FFF2-40B4-BE49-F238E27FC236}">
                <a16:creationId xmlns:a16="http://schemas.microsoft.com/office/drawing/2014/main" id="{741A8F7E-7E71-47BF-9E01-5D4F0FCB8017}"/>
              </a:ext>
            </a:extLst>
          </p:cNvPr>
          <p:cNvPicPr>
            <a:picLocks noChangeAspect="1"/>
          </p:cNvPicPr>
          <p:nvPr/>
        </p:nvPicPr>
        <p:blipFill>
          <a:blip r:embed="rId10"/>
          <a:stretch>
            <a:fillRect/>
          </a:stretch>
        </p:blipFill>
        <p:spPr>
          <a:xfrm>
            <a:off x="4129189" y="5211447"/>
            <a:ext cx="1244574" cy="1025570"/>
          </a:xfrm>
          <a:prstGeom prst="rect">
            <a:avLst/>
          </a:prstGeom>
        </p:spPr>
      </p:pic>
      <p:pic>
        <p:nvPicPr>
          <p:cNvPr id="51" name="Picture 60" descr="https://encrypted-tbn0.gstatic.com/images?q=tbn:ANd9GcQdXBDXRWo6DFs5IcQwV_5CUPpWSAWNoEC8D0azSY5kvQdebSGlpA">
            <a:extLst>
              <a:ext uri="{FF2B5EF4-FFF2-40B4-BE49-F238E27FC236}">
                <a16:creationId xmlns:a16="http://schemas.microsoft.com/office/drawing/2014/main" id="{E92BBC10-5401-47C3-9FE7-7669555219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45800">
            <a:off x="7645777" y="5759993"/>
            <a:ext cx="495500" cy="497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5DC983-E967-41BE-8FC2-6BCFD605F67E}"/>
              </a:ext>
            </a:extLst>
          </p:cNvPr>
          <p:cNvPicPr>
            <a:picLocks noChangeAspect="1"/>
          </p:cNvPicPr>
          <p:nvPr/>
        </p:nvPicPr>
        <p:blipFill>
          <a:blip r:embed="rId12"/>
          <a:stretch>
            <a:fillRect/>
          </a:stretch>
        </p:blipFill>
        <p:spPr>
          <a:xfrm>
            <a:off x="5256983" y="5612063"/>
            <a:ext cx="1642492" cy="808416"/>
          </a:xfrm>
          <a:prstGeom prst="rect">
            <a:avLst/>
          </a:prstGeom>
        </p:spPr>
      </p:pic>
      <p:pic>
        <p:nvPicPr>
          <p:cNvPr id="53" name="Picture 6" descr="Facebook">
            <a:extLst>
              <a:ext uri="{FF2B5EF4-FFF2-40B4-BE49-F238E27FC236}">
                <a16:creationId xmlns:a16="http://schemas.microsoft.com/office/drawing/2014/main" id="{980C903E-AD2A-4B3E-9F5B-94685F7261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834386">
            <a:off x="4718960" y="5951757"/>
            <a:ext cx="610788" cy="499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62" descr="YouTube Teachers">
            <a:extLst>
              <a:ext uri="{FF2B5EF4-FFF2-40B4-BE49-F238E27FC236}">
                <a16:creationId xmlns:a16="http://schemas.microsoft.com/office/drawing/2014/main" id="{2D07F55D-C965-46CE-95C7-70B65A3EFB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30087">
            <a:off x="5113874" y="5160311"/>
            <a:ext cx="473685" cy="33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10" descr="Twitter">
            <a:extLst>
              <a:ext uri="{FF2B5EF4-FFF2-40B4-BE49-F238E27FC236}">
                <a16:creationId xmlns:a16="http://schemas.microsoft.com/office/drawing/2014/main" id="{8D78DFD3-7EF5-4D48-9AF1-A12A097FFBC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02894" y="5168746"/>
            <a:ext cx="271553" cy="295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401E4C2-364D-4F0D-B54E-009E380612D1}"/>
              </a:ext>
            </a:extLst>
          </p:cNvPr>
          <p:cNvPicPr>
            <a:picLocks noChangeAspect="1"/>
          </p:cNvPicPr>
          <p:nvPr/>
        </p:nvPicPr>
        <p:blipFill>
          <a:blip r:embed="rId16"/>
          <a:stretch>
            <a:fillRect/>
          </a:stretch>
        </p:blipFill>
        <p:spPr>
          <a:xfrm>
            <a:off x="3217834" y="5292527"/>
            <a:ext cx="844206" cy="1060467"/>
          </a:xfrm>
          <a:prstGeom prst="rect">
            <a:avLst/>
          </a:prstGeom>
        </p:spPr>
      </p:pic>
      <p:sp>
        <p:nvSpPr>
          <p:cNvPr id="57" name="Text Box 2">
            <a:extLst>
              <a:ext uri="{FF2B5EF4-FFF2-40B4-BE49-F238E27FC236}">
                <a16:creationId xmlns:a16="http://schemas.microsoft.com/office/drawing/2014/main" id="{8B3AA582-026D-41C2-B918-02B05913AA9D}"/>
              </a:ext>
            </a:extLst>
          </p:cNvPr>
          <p:cNvSpPr txBox="1">
            <a:spLocks noChangeArrowheads="1"/>
          </p:cNvSpPr>
          <p:nvPr/>
        </p:nvSpPr>
        <p:spPr bwMode="auto">
          <a:xfrm>
            <a:off x="3420916" y="4914076"/>
            <a:ext cx="680085" cy="499110"/>
          </a:xfrm>
          <a:prstGeom prst="rect">
            <a:avLst/>
          </a:prstGeom>
          <a:noFill/>
          <a:ln w="9525">
            <a:noFill/>
            <a:miter lim="800000"/>
            <a:headEnd/>
            <a:tailEnd/>
          </a:ln>
        </p:spPr>
        <p:txBody>
          <a:bodyPr rot="0" vert="horz" wrap="square" lIns="91440" tIns="45720" rIns="91440" bIns="45720" anchor="t" anchorCtr="0">
            <a:noAutofit/>
          </a:bodyPr>
          <a:lstStyle/>
          <a:p>
            <a:endParaRPr lang="en-GB" sz="1200">
              <a:latin typeface="Times New Roman" panose="02020603050405020304" pitchFamily="18" charset="0"/>
              <a:ea typeface="Times New Roman" panose="02020603050405020304" pitchFamily="18" charset="0"/>
            </a:endParaRPr>
          </a:p>
        </p:txBody>
      </p:sp>
      <p:pic>
        <p:nvPicPr>
          <p:cNvPr id="58" name="Picture 57">
            <a:extLst>
              <a:ext uri="{FF2B5EF4-FFF2-40B4-BE49-F238E27FC236}">
                <a16:creationId xmlns:a16="http://schemas.microsoft.com/office/drawing/2014/main" id="{ED5CA8F2-BA4D-4D73-88AB-6DDC305625B1}"/>
              </a:ext>
            </a:extLst>
          </p:cNvPr>
          <p:cNvPicPr/>
          <p:nvPr/>
        </p:nvPicPr>
        <p:blipFill>
          <a:blip r:embed="rId17"/>
          <a:stretch>
            <a:fillRect/>
          </a:stretch>
        </p:blipFill>
        <p:spPr>
          <a:xfrm>
            <a:off x="3181017" y="5003917"/>
            <a:ext cx="490862" cy="446001"/>
          </a:xfrm>
          <a:prstGeom prst="rect">
            <a:avLst/>
          </a:prstGeom>
        </p:spPr>
      </p:pic>
      <p:pic>
        <p:nvPicPr>
          <p:cNvPr id="60" name="Picture 6">
            <a:extLst>
              <a:ext uri="{FF2B5EF4-FFF2-40B4-BE49-F238E27FC236}">
                <a16:creationId xmlns:a16="http://schemas.microsoft.com/office/drawing/2014/main" id="{F73F25A9-1AC9-487A-99B0-D6D9F2C836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8188" y="2834914"/>
            <a:ext cx="2160474" cy="114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D075DAD-499F-4891-897C-547654DA566C}"/>
              </a:ext>
            </a:extLst>
          </p:cNvPr>
          <p:cNvPicPr>
            <a:picLocks noChangeAspect="1"/>
          </p:cNvPicPr>
          <p:nvPr/>
        </p:nvPicPr>
        <p:blipFill>
          <a:blip r:embed="rId19"/>
          <a:stretch>
            <a:fillRect/>
          </a:stretch>
        </p:blipFill>
        <p:spPr>
          <a:xfrm>
            <a:off x="3112169" y="3794678"/>
            <a:ext cx="1704182" cy="866800"/>
          </a:xfrm>
          <a:prstGeom prst="rect">
            <a:avLst/>
          </a:prstGeom>
        </p:spPr>
      </p:pic>
      <p:pic>
        <p:nvPicPr>
          <p:cNvPr id="17" name="Picture 16">
            <a:extLst>
              <a:ext uri="{FF2B5EF4-FFF2-40B4-BE49-F238E27FC236}">
                <a16:creationId xmlns:a16="http://schemas.microsoft.com/office/drawing/2014/main" id="{E90EC348-6943-4AC3-9656-9B53C0A81B7F}"/>
              </a:ext>
            </a:extLst>
          </p:cNvPr>
          <p:cNvPicPr>
            <a:picLocks noChangeAspect="1"/>
          </p:cNvPicPr>
          <p:nvPr/>
        </p:nvPicPr>
        <p:blipFill>
          <a:blip r:embed="rId20"/>
          <a:stretch>
            <a:fillRect/>
          </a:stretch>
        </p:blipFill>
        <p:spPr>
          <a:xfrm flipH="1">
            <a:off x="514713" y="2831824"/>
            <a:ext cx="917540" cy="2043497"/>
          </a:xfrm>
          <a:prstGeom prst="rect">
            <a:avLst/>
          </a:prstGeom>
        </p:spPr>
      </p:pic>
      <p:pic>
        <p:nvPicPr>
          <p:cNvPr id="16" name="Picture 15">
            <a:extLst>
              <a:ext uri="{FF2B5EF4-FFF2-40B4-BE49-F238E27FC236}">
                <a16:creationId xmlns:a16="http://schemas.microsoft.com/office/drawing/2014/main" id="{994E9551-DBCD-479B-9FB1-46875438AF7B}"/>
              </a:ext>
            </a:extLst>
          </p:cNvPr>
          <p:cNvPicPr>
            <a:picLocks noChangeAspect="1"/>
          </p:cNvPicPr>
          <p:nvPr/>
        </p:nvPicPr>
        <p:blipFill>
          <a:blip r:embed="rId21"/>
          <a:stretch>
            <a:fillRect/>
          </a:stretch>
        </p:blipFill>
        <p:spPr>
          <a:xfrm>
            <a:off x="4913518" y="4071446"/>
            <a:ext cx="934671" cy="492656"/>
          </a:xfrm>
          <a:prstGeom prst="rect">
            <a:avLst/>
          </a:prstGeom>
        </p:spPr>
      </p:pic>
      <p:sp>
        <p:nvSpPr>
          <p:cNvPr id="21" name="TextBox 20">
            <a:extLst>
              <a:ext uri="{FF2B5EF4-FFF2-40B4-BE49-F238E27FC236}">
                <a16:creationId xmlns:a16="http://schemas.microsoft.com/office/drawing/2014/main" id="{E6498073-D8DC-4513-B448-8EC543876101}"/>
              </a:ext>
            </a:extLst>
          </p:cNvPr>
          <p:cNvSpPr txBox="1"/>
          <p:nvPr/>
        </p:nvSpPr>
        <p:spPr>
          <a:xfrm>
            <a:off x="-1473937" y="5460684"/>
            <a:ext cx="1180003" cy="923330"/>
          </a:xfrm>
          <a:prstGeom prst="rect">
            <a:avLst/>
          </a:prstGeom>
          <a:noFill/>
        </p:spPr>
        <p:txBody>
          <a:bodyPr wrap="none" rtlCol="0">
            <a:spAutoFit/>
          </a:bodyPr>
          <a:lstStyle/>
          <a:p>
            <a:r>
              <a:rPr lang="en-GB" dirty="0"/>
              <a:t>Tv</a:t>
            </a:r>
          </a:p>
          <a:p>
            <a:r>
              <a:rPr lang="en-GB" dirty="0"/>
              <a:t>TUTORING</a:t>
            </a:r>
          </a:p>
          <a:p>
            <a:r>
              <a:rPr lang="en-GB" dirty="0"/>
              <a:t>chickens</a:t>
            </a:r>
          </a:p>
        </p:txBody>
      </p:sp>
      <p:sp>
        <p:nvSpPr>
          <p:cNvPr id="47" name="Text Box 27">
            <a:extLst>
              <a:ext uri="{FF2B5EF4-FFF2-40B4-BE49-F238E27FC236}">
                <a16:creationId xmlns:a16="http://schemas.microsoft.com/office/drawing/2014/main" id="{52AF2BDA-46C2-49A7-BFF6-FC3006C733A7}"/>
              </a:ext>
            </a:extLst>
          </p:cNvPr>
          <p:cNvSpPr txBox="1">
            <a:spLocks noChangeArrowheads="1"/>
          </p:cNvSpPr>
          <p:nvPr/>
        </p:nvSpPr>
        <p:spPr bwMode="auto">
          <a:xfrm rot="16200000">
            <a:off x="-49433" y="5332708"/>
            <a:ext cx="747781" cy="338554"/>
          </a:xfrm>
          <a:prstGeom prst="rect">
            <a:avLst/>
          </a:prstGeom>
          <a:solidFill>
            <a:schemeClr val="bg1">
              <a:alpha val="48000"/>
            </a:schemeClr>
          </a:solidFill>
          <a:ln w="9525">
            <a:noFill/>
            <a:miter lim="800000"/>
            <a:headEnd/>
            <a:tailEnd/>
          </a:ln>
        </p:spPr>
        <p:txBody>
          <a:bodyPr wrap="square">
            <a:spAutoFit/>
          </a:bodyPr>
          <a:lstStyle/>
          <a:p>
            <a:pPr>
              <a:defRPr/>
            </a:pPr>
            <a:r>
              <a:rPr lang="en-GB" sz="1600" b="1" dirty="0">
                <a:solidFill>
                  <a:prstClr val="black"/>
                </a:solidFill>
                <a:latin typeface="Arial Narrow" panose="020B0606020202030204" pitchFamily="34" charset="0"/>
                <a:ea typeface="MS PGothic" panose="020B0600070205080204" pitchFamily="34" charset="-128"/>
              </a:rPr>
              <a:t>friends</a:t>
            </a:r>
          </a:p>
        </p:txBody>
      </p:sp>
      <p:pic>
        <p:nvPicPr>
          <p:cNvPr id="13" name="Picture 12">
            <a:extLst>
              <a:ext uri="{FF2B5EF4-FFF2-40B4-BE49-F238E27FC236}">
                <a16:creationId xmlns:a16="http://schemas.microsoft.com/office/drawing/2014/main" id="{C5DE0116-25DD-43A8-BD78-08A7F294EC6D}"/>
              </a:ext>
            </a:extLst>
          </p:cNvPr>
          <p:cNvPicPr>
            <a:picLocks noChangeAspect="1"/>
          </p:cNvPicPr>
          <p:nvPr/>
        </p:nvPicPr>
        <p:blipFill>
          <a:blip r:embed="rId22"/>
          <a:stretch>
            <a:fillRect/>
          </a:stretch>
        </p:blipFill>
        <p:spPr>
          <a:xfrm>
            <a:off x="6213622" y="5157598"/>
            <a:ext cx="1171001" cy="1226416"/>
          </a:xfrm>
          <a:prstGeom prst="rect">
            <a:avLst/>
          </a:prstGeom>
        </p:spPr>
      </p:pic>
      <p:pic>
        <p:nvPicPr>
          <p:cNvPr id="50" name="Picture 4" descr="LinkedIn">
            <a:extLst>
              <a:ext uri="{FF2B5EF4-FFF2-40B4-BE49-F238E27FC236}">
                <a16:creationId xmlns:a16="http://schemas.microsoft.com/office/drawing/2014/main" id="{566A72CD-F449-41D7-B854-5BA6BE4ACB8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06354">
            <a:off x="6772535" y="5645651"/>
            <a:ext cx="399550" cy="403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6D36042-72FD-4639-8E10-3B3B7F06C4CB}"/>
              </a:ext>
            </a:extLst>
          </p:cNvPr>
          <p:cNvSpPr/>
          <p:nvPr/>
        </p:nvSpPr>
        <p:spPr>
          <a:xfrm>
            <a:off x="3194936" y="651230"/>
            <a:ext cx="1225431" cy="707886"/>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sp>
        <p:nvSpPr>
          <p:cNvPr id="56" name="TextBox 55">
            <a:extLst>
              <a:ext uri="{FF2B5EF4-FFF2-40B4-BE49-F238E27FC236}">
                <a16:creationId xmlns:a16="http://schemas.microsoft.com/office/drawing/2014/main" id="{5B126C33-589F-4EDD-A554-1FFDFF93641B}"/>
              </a:ext>
            </a:extLst>
          </p:cNvPr>
          <p:cNvSpPr txBox="1"/>
          <p:nvPr/>
        </p:nvSpPr>
        <p:spPr>
          <a:xfrm>
            <a:off x="1072291" y="1775208"/>
            <a:ext cx="1455507" cy="1323439"/>
          </a:xfrm>
          <a:prstGeom prst="rect">
            <a:avLst/>
          </a:prstGeom>
          <a:noFill/>
        </p:spPr>
        <p:txBody>
          <a:bodyPr wrap="square">
            <a:spAutoFit/>
          </a:bodyPr>
          <a:lstStyle/>
          <a:p>
            <a:pPr algn="ctr"/>
            <a:r>
              <a:rPr lang="en-US" sz="8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pic>
        <p:nvPicPr>
          <p:cNvPr id="62" name="Picture 40" descr="C:\Users\norman\Pictures\FREEWORLD\band.png">
            <a:extLst>
              <a:ext uri="{FF2B5EF4-FFF2-40B4-BE49-F238E27FC236}">
                <a16:creationId xmlns:a16="http://schemas.microsoft.com/office/drawing/2014/main" id="{CFF201B9-6BC2-46B1-AEF6-9C5CDDD9ED3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44115" y="2735350"/>
            <a:ext cx="1741530" cy="95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FF858AC7-878C-41E1-8B88-1A8B213974E3}"/>
              </a:ext>
            </a:extLst>
          </p:cNvPr>
          <p:cNvPicPr>
            <a:picLocks noChangeAspect="1"/>
          </p:cNvPicPr>
          <p:nvPr/>
        </p:nvPicPr>
        <p:blipFill>
          <a:blip r:embed="rId25"/>
          <a:stretch>
            <a:fillRect/>
          </a:stretch>
        </p:blipFill>
        <p:spPr>
          <a:xfrm>
            <a:off x="492247" y="4941450"/>
            <a:ext cx="1002073" cy="1091914"/>
          </a:xfrm>
          <a:prstGeom prst="rect">
            <a:avLst/>
          </a:prstGeom>
        </p:spPr>
      </p:pic>
      <p:sp>
        <p:nvSpPr>
          <p:cNvPr id="71" name="TextBox 70">
            <a:extLst>
              <a:ext uri="{FF2B5EF4-FFF2-40B4-BE49-F238E27FC236}">
                <a16:creationId xmlns:a16="http://schemas.microsoft.com/office/drawing/2014/main" id="{9D5BFB26-20DB-45AE-8567-2E2143BAE517}"/>
              </a:ext>
            </a:extLst>
          </p:cNvPr>
          <p:cNvSpPr txBox="1"/>
          <p:nvPr/>
        </p:nvSpPr>
        <p:spPr>
          <a:xfrm>
            <a:off x="400836" y="5037699"/>
            <a:ext cx="1110820" cy="923330"/>
          </a:xfrm>
          <a:prstGeom prst="rect">
            <a:avLst/>
          </a:prstGeom>
          <a:noFill/>
        </p:spPr>
        <p:txBody>
          <a:bodyPr wrap="square">
            <a:spAutoFit/>
          </a:bodyPr>
          <a:lstStyle/>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sp>
        <p:nvSpPr>
          <p:cNvPr id="72" name="TextBox 71">
            <a:extLst>
              <a:ext uri="{FF2B5EF4-FFF2-40B4-BE49-F238E27FC236}">
                <a16:creationId xmlns:a16="http://schemas.microsoft.com/office/drawing/2014/main" id="{ED8EC7A2-45C6-4C75-B51F-61C4DCD15C82}"/>
              </a:ext>
            </a:extLst>
          </p:cNvPr>
          <p:cNvSpPr txBox="1"/>
          <p:nvPr/>
        </p:nvSpPr>
        <p:spPr>
          <a:xfrm>
            <a:off x="3445406" y="2693568"/>
            <a:ext cx="1455507" cy="1015663"/>
          </a:xfrm>
          <a:prstGeom prst="rect">
            <a:avLst/>
          </a:prstGeom>
          <a:noFill/>
        </p:spPr>
        <p:txBody>
          <a:bodyPr wrap="square">
            <a:spAutoFit/>
          </a:bodyPr>
          <a:lstStyle/>
          <a:p>
            <a:pPr algn="ct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pic>
        <p:nvPicPr>
          <p:cNvPr id="73" name="Picture 37">
            <a:extLst>
              <a:ext uri="{FF2B5EF4-FFF2-40B4-BE49-F238E27FC236}">
                <a16:creationId xmlns:a16="http://schemas.microsoft.com/office/drawing/2014/main" id="{07646A64-996E-4E1A-A2FE-6FA2DDBE323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676981" y="2661899"/>
            <a:ext cx="731377" cy="495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6FE8D0A3-8B1F-4CEA-A66B-AB3A63CD05B2}"/>
              </a:ext>
            </a:extLst>
          </p:cNvPr>
          <p:cNvPicPr>
            <a:picLocks noChangeAspect="1"/>
          </p:cNvPicPr>
          <p:nvPr/>
        </p:nvPicPr>
        <p:blipFill>
          <a:blip r:embed="rId27"/>
          <a:stretch>
            <a:fillRect/>
          </a:stretch>
        </p:blipFill>
        <p:spPr>
          <a:xfrm>
            <a:off x="476539" y="3957870"/>
            <a:ext cx="1153369" cy="897498"/>
          </a:xfrm>
          <a:prstGeom prst="rect">
            <a:avLst/>
          </a:prstGeom>
        </p:spPr>
      </p:pic>
      <p:sp>
        <p:nvSpPr>
          <p:cNvPr id="74" name="TextBox 73">
            <a:extLst>
              <a:ext uri="{FF2B5EF4-FFF2-40B4-BE49-F238E27FC236}">
                <a16:creationId xmlns:a16="http://schemas.microsoft.com/office/drawing/2014/main" id="{712E12CA-791F-4643-8E37-4361C538BD95}"/>
              </a:ext>
            </a:extLst>
          </p:cNvPr>
          <p:cNvSpPr txBox="1"/>
          <p:nvPr/>
        </p:nvSpPr>
        <p:spPr>
          <a:xfrm>
            <a:off x="7422507" y="2965253"/>
            <a:ext cx="1095965" cy="1015663"/>
          </a:xfrm>
          <a:prstGeom prst="rect">
            <a:avLst/>
          </a:prstGeom>
          <a:noFill/>
        </p:spPr>
        <p:txBody>
          <a:bodyPr wrap="square">
            <a:spAutoFit/>
          </a:bodyPr>
          <a:lstStyle/>
          <a:p>
            <a:pPr algn="ct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pic>
        <p:nvPicPr>
          <p:cNvPr id="32" name="Picture 31">
            <a:extLst>
              <a:ext uri="{FF2B5EF4-FFF2-40B4-BE49-F238E27FC236}">
                <a16:creationId xmlns:a16="http://schemas.microsoft.com/office/drawing/2014/main" id="{4D2ED75D-6C30-4648-A276-95829550F42A}"/>
              </a:ext>
            </a:extLst>
          </p:cNvPr>
          <p:cNvPicPr>
            <a:picLocks noChangeAspect="1"/>
          </p:cNvPicPr>
          <p:nvPr/>
        </p:nvPicPr>
        <p:blipFill>
          <a:blip r:embed="rId28"/>
          <a:stretch>
            <a:fillRect/>
          </a:stretch>
        </p:blipFill>
        <p:spPr>
          <a:xfrm>
            <a:off x="476984" y="2831824"/>
            <a:ext cx="955267" cy="1126046"/>
          </a:xfrm>
          <a:prstGeom prst="rect">
            <a:avLst/>
          </a:prstGeom>
        </p:spPr>
      </p:pic>
      <p:pic>
        <p:nvPicPr>
          <p:cNvPr id="36" name="Picture 35">
            <a:extLst>
              <a:ext uri="{FF2B5EF4-FFF2-40B4-BE49-F238E27FC236}">
                <a16:creationId xmlns:a16="http://schemas.microsoft.com/office/drawing/2014/main" id="{C2748B10-C576-4958-B50E-6DF54BD7598E}"/>
              </a:ext>
            </a:extLst>
          </p:cNvPr>
          <p:cNvPicPr>
            <a:picLocks noChangeAspect="1"/>
          </p:cNvPicPr>
          <p:nvPr/>
        </p:nvPicPr>
        <p:blipFill>
          <a:blip r:embed="rId29"/>
          <a:stretch>
            <a:fillRect/>
          </a:stretch>
        </p:blipFill>
        <p:spPr>
          <a:xfrm>
            <a:off x="3199708" y="1535209"/>
            <a:ext cx="1852839" cy="975910"/>
          </a:xfrm>
          <a:prstGeom prst="rect">
            <a:avLst/>
          </a:prstGeom>
        </p:spPr>
      </p:pic>
      <p:pic>
        <p:nvPicPr>
          <p:cNvPr id="38" name="Picture 37">
            <a:extLst>
              <a:ext uri="{FF2B5EF4-FFF2-40B4-BE49-F238E27FC236}">
                <a16:creationId xmlns:a16="http://schemas.microsoft.com/office/drawing/2014/main" id="{9A07BC5A-C1DF-4CF2-A6F5-D41C82B3A32C}"/>
              </a:ext>
            </a:extLst>
          </p:cNvPr>
          <p:cNvPicPr>
            <a:picLocks noChangeAspect="1"/>
          </p:cNvPicPr>
          <p:nvPr/>
        </p:nvPicPr>
        <p:blipFill>
          <a:blip r:embed="rId30"/>
          <a:stretch>
            <a:fillRect/>
          </a:stretch>
        </p:blipFill>
        <p:spPr>
          <a:xfrm>
            <a:off x="4973500" y="1552329"/>
            <a:ext cx="1635816" cy="952951"/>
          </a:xfrm>
          <a:prstGeom prst="rect">
            <a:avLst/>
          </a:prstGeom>
        </p:spPr>
      </p:pic>
      <p:pic>
        <p:nvPicPr>
          <p:cNvPr id="41" name="Picture 40">
            <a:extLst>
              <a:ext uri="{FF2B5EF4-FFF2-40B4-BE49-F238E27FC236}">
                <a16:creationId xmlns:a16="http://schemas.microsoft.com/office/drawing/2014/main" id="{EFCD20A9-21A3-4E5A-A567-9B951166B447}"/>
              </a:ext>
            </a:extLst>
          </p:cNvPr>
          <p:cNvPicPr>
            <a:picLocks noChangeAspect="1"/>
          </p:cNvPicPr>
          <p:nvPr/>
        </p:nvPicPr>
        <p:blipFill>
          <a:blip r:embed="rId31"/>
          <a:stretch>
            <a:fillRect/>
          </a:stretch>
        </p:blipFill>
        <p:spPr>
          <a:xfrm>
            <a:off x="1722970" y="4723548"/>
            <a:ext cx="1371060" cy="908709"/>
          </a:xfrm>
          <a:prstGeom prst="rect">
            <a:avLst/>
          </a:prstGeom>
        </p:spPr>
      </p:pic>
      <p:pic>
        <p:nvPicPr>
          <p:cNvPr id="84" name="Picture 83">
            <a:extLst>
              <a:ext uri="{FF2B5EF4-FFF2-40B4-BE49-F238E27FC236}">
                <a16:creationId xmlns:a16="http://schemas.microsoft.com/office/drawing/2014/main" id="{1490B9B7-660C-4FF1-8037-316990E322AF}"/>
              </a:ext>
            </a:extLst>
          </p:cNvPr>
          <p:cNvPicPr>
            <a:picLocks noChangeAspect="1"/>
          </p:cNvPicPr>
          <p:nvPr/>
        </p:nvPicPr>
        <p:blipFill>
          <a:blip r:embed="rId32"/>
          <a:stretch>
            <a:fillRect/>
          </a:stretch>
        </p:blipFill>
        <p:spPr>
          <a:xfrm>
            <a:off x="1903529" y="5618133"/>
            <a:ext cx="1089828" cy="909949"/>
          </a:xfrm>
          <a:prstGeom prst="rect">
            <a:avLst/>
          </a:prstGeom>
        </p:spPr>
      </p:pic>
      <p:pic>
        <p:nvPicPr>
          <p:cNvPr id="46" name="Picture 45">
            <a:extLst>
              <a:ext uri="{FF2B5EF4-FFF2-40B4-BE49-F238E27FC236}">
                <a16:creationId xmlns:a16="http://schemas.microsoft.com/office/drawing/2014/main" id="{30F0EA5A-DD54-4C5E-AD9C-3471A4EA2A02}"/>
              </a:ext>
            </a:extLst>
          </p:cNvPr>
          <p:cNvPicPr>
            <a:picLocks noChangeAspect="1"/>
          </p:cNvPicPr>
          <p:nvPr/>
        </p:nvPicPr>
        <p:blipFill>
          <a:blip r:embed="rId33"/>
          <a:stretch>
            <a:fillRect/>
          </a:stretch>
        </p:blipFill>
        <p:spPr>
          <a:xfrm>
            <a:off x="1634692" y="3859584"/>
            <a:ext cx="723394" cy="671768"/>
          </a:xfrm>
          <a:prstGeom prst="rect">
            <a:avLst/>
          </a:prstGeom>
        </p:spPr>
      </p:pic>
      <p:pic>
        <p:nvPicPr>
          <p:cNvPr id="49" name="Picture 48">
            <a:extLst>
              <a:ext uri="{FF2B5EF4-FFF2-40B4-BE49-F238E27FC236}">
                <a16:creationId xmlns:a16="http://schemas.microsoft.com/office/drawing/2014/main" id="{6E99538F-32BE-403D-ADBF-46DB02902204}"/>
              </a:ext>
            </a:extLst>
          </p:cNvPr>
          <p:cNvPicPr>
            <a:picLocks noChangeAspect="1"/>
          </p:cNvPicPr>
          <p:nvPr/>
        </p:nvPicPr>
        <p:blipFill>
          <a:blip r:embed="rId34"/>
          <a:stretch>
            <a:fillRect/>
          </a:stretch>
        </p:blipFill>
        <p:spPr>
          <a:xfrm>
            <a:off x="2358628" y="3844973"/>
            <a:ext cx="634729" cy="701794"/>
          </a:xfrm>
          <a:prstGeom prst="rect">
            <a:avLst/>
          </a:prstGeom>
        </p:spPr>
      </p:pic>
      <p:pic>
        <p:nvPicPr>
          <p:cNvPr id="76" name="Picture 75">
            <a:extLst>
              <a:ext uri="{FF2B5EF4-FFF2-40B4-BE49-F238E27FC236}">
                <a16:creationId xmlns:a16="http://schemas.microsoft.com/office/drawing/2014/main" id="{D43D6E1F-A169-4404-80FE-409FD4C79A44}"/>
              </a:ext>
            </a:extLst>
          </p:cNvPr>
          <p:cNvPicPr>
            <a:picLocks noChangeAspect="1"/>
          </p:cNvPicPr>
          <p:nvPr/>
        </p:nvPicPr>
        <p:blipFill>
          <a:blip r:embed="rId35"/>
          <a:stretch>
            <a:fillRect/>
          </a:stretch>
        </p:blipFill>
        <p:spPr>
          <a:xfrm>
            <a:off x="7855603" y="1471226"/>
            <a:ext cx="843738" cy="1235567"/>
          </a:xfrm>
          <a:prstGeom prst="rect">
            <a:avLst/>
          </a:prstGeom>
          <a:ln w="19050">
            <a:solidFill>
              <a:schemeClr val="tx1"/>
            </a:solidFill>
          </a:ln>
        </p:spPr>
      </p:pic>
      <p:pic>
        <p:nvPicPr>
          <p:cNvPr id="78" name="Picture 77">
            <a:extLst>
              <a:ext uri="{FF2B5EF4-FFF2-40B4-BE49-F238E27FC236}">
                <a16:creationId xmlns:a16="http://schemas.microsoft.com/office/drawing/2014/main" id="{CF950518-2869-42AB-AC8C-3CC396F53D86}"/>
              </a:ext>
            </a:extLst>
          </p:cNvPr>
          <p:cNvPicPr>
            <a:picLocks noChangeAspect="1"/>
          </p:cNvPicPr>
          <p:nvPr/>
        </p:nvPicPr>
        <p:blipFill>
          <a:blip r:embed="rId36"/>
          <a:stretch>
            <a:fillRect/>
          </a:stretch>
        </p:blipFill>
        <p:spPr>
          <a:xfrm>
            <a:off x="6251757" y="3914833"/>
            <a:ext cx="2415261" cy="944370"/>
          </a:xfrm>
          <a:prstGeom prst="rect">
            <a:avLst/>
          </a:prstGeom>
        </p:spPr>
      </p:pic>
      <p:sp>
        <p:nvSpPr>
          <p:cNvPr id="59" name="Rectangle 58">
            <a:extLst>
              <a:ext uri="{FF2B5EF4-FFF2-40B4-BE49-F238E27FC236}">
                <a16:creationId xmlns:a16="http://schemas.microsoft.com/office/drawing/2014/main" id="{E65FB7F4-4BD5-4BD2-849E-F726E731FC6B}"/>
              </a:ext>
            </a:extLst>
          </p:cNvPr>
          <p:cNvSpPr/>
          <p:nvPr/>
        </p:nvSpPr>
        <p:spPr>
          <a:xfrm>
            <a:off x="4439896" y="2500019"/>
            <a:ext cx="1225431" cy="707886"/>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a:t>
            </a:r>
          </a:p>
        </p:txBody>
      </p:sp>
      <p:pic>
        <p:nvPicPr>
          <p:cNvPr id="9" name="Picture 8">
            <a:extLst>
              <a:ext uri="{FF2B5EF4-FFF2-40B4-BE49-F238E27FC236}">
                <a16:creationId xmlns:a16="http://schemas.microsoft.com/office/drawing/2014/main" id="{72FFC5EB-EF51-4CB1-AE36-48D5090DFF48}"/>
              </a:ext>
            </a:extLst>
          </p:cNvPr>
          <p:cNvPicPr>
            <a:picLocks noChangeAspect="1"/>
          </p:cNvPicPr>
          <p:nvPr/>
        </p:nvPicPr>
        <p:blipFill>
          <a:blip r:embed="rId37"/>
          <a:stretch>
            <a:fillRect/>
          </a:stretch>
        </p:blipFill>
        <p:spPr>
          <a:xfrm>
            <a:off x="1122894" y="202188"/>
            <a:ext cx="4953793" cy="369580"/>
          </a:xfrm>
          <a:prstGeom prst="rect">
            <a:avLst/>
          </a:prstGeom>
        </p:spPr>
      </p:pic>
      <p:pic>
        <p:nvPicPr>
          <p:cNvPr id="12" name="Picture 11">
            <a:extLst>
              <a:ext uri="{FF2B5EF4-FFF2-40B4-BE49-F238E27FC236}">
                <a16:creationId xmlns:a16="http://schemas.microsoft.com/office/drawing/2014/main" id="{B309E8E5-ACB3-4621-918E-90C1B072F2E7}"/>
              </a:ext>
            </a:extLst>
          </p:cNvPr>
          <p:cNvPicPr>
            <a:picLocks noChangeAspect="1"/>
          </p:cNvPicPr>
          <p:nvPr/>
        </p:nvPicPr>
        <p:blipFill>
          <a:blip r:embed="rId38"/>
          <a:stretch>
            <a:fillRect/>
          </a:stretch>
        </p:blipFill>
        <p:spPr>
          <a:xfrm>
            <a:off x="6157679" y="176297"/>
            <a:ext cx="1067515" cy="414718"/>
          </a:xfrm>
          <a:prstGeom prst="rect">
            <a:avLst/>
          </a:prstGeom>
        </p:spPr>
      </p:pic>
      <p:pic>
        <p:nvPicPr>
          <p:cNvPr id="15" name="Picture 14">
            <a:extLst>
              <a:ext uri="{FF2B5EF4-FFF2-40B4-BE49-F238E27FC236}">
                <a16:creationId xmlns:a16="http://schemas.microsoft.com/office/drawing/2014/main" id="{59E56A25-385C-4E5F-951D-6FBE65D2DB08}"/>
              </a:ext>
            </a:extLst>
          </p:cNvPr>
          <p:cNvPicPr>
            <a:picLocks noChangeAspect="1"/>
          </p:cNvPicPr>
          <p:nvPr/>
        </p:nvPicPr>
        <p:blipFill>
          <a:blip r:embed="rId39"/>
          <a:stretch>
            <a:fillRect/>
          </a:stretch>
        </p:blipFill>
        <p:spPr>
          <a:xfrm>
            <a:off x="5534131" y="2626931"/>
            <a:ext cx="444709" cy="900660"/>
          </a:xfrm>
          <a:prstGeom prst="rect">
            <a:avLst/>
          </a:prstGeom>
        </p:spPr>
      </p:pic>
      <p:pic>
        <p:nvPicPr>
          <p:cNvPr id="19" name="Picture 18">
            <a:extLst>
              <a:ext uri="{FF2B5EF4-FFF2-40B4-BE49-F238E27FC236}">
                <a16:creationId xmlns:a16="http://schemas.microsoft.com/office/drawing/2014/main" id="{ADE71DB1-1053-4DD4-8B32-349A2CC98177}"/>
              </a:ext>
            </a:extLst>
          </p:cNvPr>
          <p:cNvPicPr>
            <a:picLocks noChangeAspect="1"/>
          </p:cNvPicPr>
          <p:nvPr/>
        </p:nvPicPr>
        <p:blipFill>
          <a:blip r:embed="rId40"/>
          <a:stretch>
            <a:fillRect/>
          </a:stretch>
        </p:blipFill>
        <p:spPr>
          <a:xfrm>
            <a:off x="4954730" y="3444175"/>
            <a:ext cx="878924" cy="597417"/>
          </a:xfrm>
          <a:prstGeom prst="rect">
            <a:avLst/>
          </a:prstGeom>
        </p:spPr>
      </p:pic>
      <p:pic>
        <p:nvPicPr>
          <p:cNvPr id="22" name="Picture 21">
            <a:extLst>
              <a:ext uri="{FF2B5EF4-FFF2-40B4-BE49-F238E27FC236}">
                <a16:creationId xmlns:a16="http://schemas.microsoft.com/office/drawing/2014/main" id="{1597F434-EFC4-47CF-8AB4-2F97027622C6}"/>
              </a:ext>
            </a:extLst>
          </p:cNvPr>
          <p:cNvPicPr>
            <a:picLocks noChangeAspect="1"/>
          </p:cNvPicPr>
          <p:nvPr/>
        </p:nvPicPr>
        <p:blipFill>
          <a:blip r:embed="rId41"/>
          <a:stretch>
            <a:fillRect/>
          </a:stretch>
        </p:blipFill>
        <p:spPr>
          <a:xfrm>
            <a:off x="2902029" y="5679643"/>
            <a:ext cx="541691" cy="575740"/>
          </a:xfrm>
          <a:prstGeom prst="rect">
            <a:avLst/>
          </a:prstGeom>
        </p:spPr>
      </p:pic>
      <p:pic>
        <p:nvPicPr>
          <p:cNvPr id="24" name="Picture 23">
            <a:extLst>
              <a:ext uri="{FF2B5EF4-FFF2-40B4-BE49-F238E27FC236}">
                <a16:creationId xmlns:a16="http://schemas.microsoft.com/office/drawing/2014/main" id="{24CA177F-FE41-48A2-82C3-57F52D2D2421}"/>
              </a:ext>
            </a:extLst>
          </p:cNvPr>
          <p:cNvPicPr>
            <a:picLocks noChangeAspect="1"/>
          </p:cNvPicPr>
          <p:nvPr/>
        </p:nvPicPr>
        <p:blipFill>
          <a:blip r:embed="rId42"/>
          <a:stretch>
            <a:fillRect/>
          </a:stretch>
        </p:blipFill>
        <p:spPr>
          <a:xfrm>
            <a:off x="1666350" y="5324052"/>
            <a:ext cx="691736" cy="639199"/>
          </a:xfrm>
          <a:prstGeom prst="rect">
            <a:avLst/>
          </a:prstGeom>
        </p:spPr>
      </p:pic>
      <p:pic>
        <p:nvPicPr>
          <p:cNvPr id="26" name="Picture 25">
            <a:extLst>
              <a:ext uri="{FF2B5EF4-FFF2-40B4-BE49-F238E27FC236}">
                <a16:creationId xmlns:a16="http://schemas.microsoft.com/office/drawing/2014/main" id="{E0F6E7F0-1B84-43F9-9702-E38401562EDE}"/>
              </a:ext>
            </a:extLst>
          </p:cNvPr>
          <p:cNvPicPr>
            <a:picLocks noChangeAspect="1"/>
          </p:cNvPicPr>
          <p:nvPr/>
        </p:nvPicPr>
        <p:blipFill>
          <a:blip r:embed="rId43"/>
          <a:stretch>
            <a:fillRect/>
          </a:stretch>
        </p:blipFill>
        <p:spPr>
          <a:xfrm>
            <a:off x="6893442" y="4562635"/>
            <a:ext cx="782345" cy="709143"/>
          </a:xfrm>
          <a:prstGeom prst="rect">
            <a:avLst/>
          </a:prstGeom>
        </p:spPr>
      </p:pic>
    </p:spTree>
    <p:extLst>
      <p:ext uri="{BB962C8B-B14F-4D97-AF65-F5344CB8AC3E}">
        <p14:creationId xmlns:p14="http://schemas.microsoft.com/office/powerpoint/2010/main" val="392643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id="{A102FCED-0363-473B-A484-F1604E9B74F7}"/>
              </a:ext>
            </a:extLst>
          </p:cNvPr>
          <p:cNvSpPr>
            <a:spLocks noChangeArrowheads="1"/>
          </p:cNvSpPr>
          <p:nvPr/>
        </p:nvSpPr>
        <p:spPr bwMode="auto">
          <a:xfrm>
            <a:off x="5900112" y="903057"/>
            <a:ext cx="3044583"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491" name="AutoShape 22">
            <a:extLst>
              <a:ext uri="{FF2B5EF4-FFF2-40B4-BE49-F238E27FC236}">
                <a16:creationId xmlns:a16="http://schemas.microsoft.com/office/drawing/2014/main" id="{51A2D53E-7662-43E4-B327-0D5AEB7ABBF5}"/>
              </a:ext>
            </a:extLst>
          </p:cNvPr>
          <p:cNvSpPr>
            <a:spLocks noChangeArrowheads="1"/>
          </p:cNvSpPr>
          <p:nvPr/>
        </p:nvSpPr>
        <p:spPr bwMode="auto">
          <a:xfrm>
            <a:off x="314293" y="970118"/>
            <a:ext cx="2789920" cy="3061733"/>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a:defRPr/>
            </a:pPr>
            <a:r>
              <a:rPr lang="en-US" dirty="0">
                <a:solidFill>
                  <a:srgbClr val="92D050"/>
                </a:solidFill>
                <a:latin typeface="Calibri"/>
                <a:ea typeface="MS PGothic" panose="020B0600070205080204" pitchFamily="34" charset="-128"/>
              </a:rPr>
              <a:t> </a:t>
            </a:r>
          </a:p>
        </p:txBody>
      </p:sp>
      <p:sp>
        <p:nvSpPr>
          <p:cNvPr id="63492" name="AutoShape 24">
            <a:extLst>
              <a:ext uri="{FF2B5EF4-FFF2-40B4-BE49-F238E27FC236}">
                <a16:creationId xmlns:a16="http://schemas.microsoft.com/office/drawing/2014/main" id="{4479D124-8D1F-4467-88D1-C5C14DB6C004}"/>
              </a:ext>
            </a:extLst>
          </p:cNvPr>
          <p:cNvSpPr>
            <a:spLocks noChangeArrowheads="1"/>
          </p:cNvSpPr>
          <p:nvPr/>
        </p:nvSpPr>
        <p:spPr bwMode="auto">
          <a:xfrm>
            <a:off x="2480100" y="2220591"/>
            <a:ext cx="3241802"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494" name="Text Box 27">
            <a:extLst>
              <a:ext uri="{FF2B5EF4-FFF2-40B4-BE49-F238E27FC236}">
                <a16:creationId xmlns:a16="http://schemas.microsoft.com/office/drawing/2014/main" id="{E13C01F5-F221-4899-9AD5-23C297A6A3EA}"/>
              </a:ext>
            </a:extLst>
          </p:cNvPr>
          <p:cNvSpPr txBox="1">
            <a:spLocks noChangeArrowheads="1"/>
          </p:cNvSpPr>
          <p:nvPr/>
        </p:nvSpPr>
        <p:spPr bwMode="auto">
          <a:xfrm>
            <a:off x="415301" y="1042487"/>
            <a:ext cx="2174017" cy="461665"/>
          </a:xfrm>
          <a:prstGeom prst="rect">
            <a:avLst/>
          </a:prstGeom>
          <a:noFill/>
          <a:ln w="9525">
            <a:noFill/>
            <a:miter lim="800000"/>
            <a:headEnd/>
            <a:tailEnd/>
          </a:ln>
        </p:spPr>
        <p:txBody>
          <a:bodyPr wrap="square">
            <a:spAutoFit/>
          </a:bodyPr>
          <a:lstStyle/>
          <a:p>
            <a:pPr>
              <a:defRPr/>
            </a:pPr>
            <a:r>
              <a:rPr lang="en-GB" sz="2400" b="1" dirty="0">
                <a:solidFill>
                  <a:prstClr val="black"/>
                </a:solidFill>
                <a:latin typeface="Arial Narrow" panose="020B0606020202030204" pitchFamily="34" charset="0"/>
                <a:ea typeface="MS PGothic" panose="020B0600070205080204" pitchFamily="34" charset="-128"/>
              </a:rPr>
              <a:t>Family &amp; Home</a:t>
            </a:r>
          </a:p>
        </p:txBody>
      </p:sp>
      <p:sp>
        <p:nvSpPr>
          <p:cNvPr id="63510" name="AutoShape 20">
            <a:extLst>
              <a:ext uri="{FF2B5EF4-FFF2-40B4-BE49-F238E27FC236}">
                <a16:creationId xmlns:a16="http://schemas.microsoft.com/office/drawing/2014/main" id="{018B3619-8E6C-4FB7-B7CE-ADA5E86093CB}"/>
              </a:ext>
            </a:extLst>
          </p:cNvPr>
          <p:cNvSpPr>
            <a:spLocks noChangeArrowheads="1"/>
          </p:cNvSpPr>
          <p:nvPr/>
        </p:nvSpPr>
        <p:spPr bwMode="auto">
          <a:xfrm>
            <a:off x="3352124" y="1008339"/>
            <a:ext cx="2140261" cy="1127550"/>
          </a:xfrm>
          <a:prstGeom prst="roundRect">
            <a:avLst>
              <a:gd name="adj" fmla="val 16667"/>
            </a:avLst>
          </a:prstGeom>
          <a:noFill/>
          <a:ln w="25400">
            <a:solidFill>
              <a:schemeClr val="tx1"/>
            </a:solidFill>
            <a:round/>
            <a:headEnd/>
            <a:tailEnd/>
          </a:ln>
        </p:spPr>
        <p:txBody>
          <a:bodyPr wrap="none" anchor="ctr"/>
          <a:lstStyle/>
          <a:p>
            <a:pPr>
              <a:defRPr/>
            </a:pPr>
            <a:endParaRPr lang="en-US" dirty="0">
              <a:solidFill>
                <a:srgbClr val="92D050"/>
              </a:solidFill>
              <a:latin typeface="Calibri"/>
              <a:ea typeface="MS PGothic" panose="020B0600070205080204" pitchFamily="34" charset="-128"/>
            </a:endParaRPr>
          </a:p>
        </p:txBody>
      </p:sp>
      <p:sp>
        <p:nvSpPr>
          <p:cNvPr id="63514" name="AutoShape 20">
            <a:extLst>
              <a:ext uri="{FF2B5EF4-FFF2-40B4-BE49-F238E27FC236}">
                <a16:creationId xmlns:a16="http://schemas.microsoft.com/office/drawing/2014/main" id="{D657B204-B3AA-44D7-8A08-3EC8A834D29E}"/>
              </a:ext>
            </a:extLst>
          </p:cNvPr>
          <p:cNvSpPr>
            <a:spLocks noChangeArrowheads="1"/>
          </p:cNvSpPr>
          <p:nvPr/>
        </p:nvSpPr>
        <p:spPr bwMode="auto">
          <a:xfrm>
            <a:off x="2244436" y="4389121"/>
            <a:ext cx="6607464" cy="1450068"/>
          </a:xfrm>
          <a:prstGeom prst="roundRect">
            <a:avLst>
              <a:gd name="adj" fmla="val 16667"/>
            </a:avLst>
          </a:prstGeom>
          <a:gradFill rotWithShape="1">
            <a:gsLst>
              <a:gs pos="0">
                <a:srgbClr val="FFC000">
                  <a:alpha val="59000"/>
                </a:srgbClr>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40" name="Text Box 28">
            <a:extLst>
              <a:ext uri="{FF2B5EF4-FFF2-40B4-BE49-F238E27FC236}">
                <a16:creationId xmlns:a16="http://schemas.microsoft.com/office/drawing/2014/main" id="{2A0D1966-18EB-45F5-ACD6-E2CC1B48ECF3}"/>
              </a:ext>
            </a:extLst>
          </p:cNvPr>
          <p:cNvSpPr txBox="1">
            <a:spLocks noChangeArrowheads="1"/>
          </p:cNvSpPr>
          <p:nvPr/>
        </p:nvSpPr>
        <p:spPr bwMode="auto">
          <a:xfrm>
            <a:off x="3548593" y="946263"/>
            <a:ext cx="1652645" cy="1200329"/>
          </a:xfrm>
          <a:prstGeom prst="rect">
            <a:avLst/>
          </a:prstGeom>
          <a:noFill/>
          <a:ln w="9525">
            <a:noFill/>
            <a:miter lim="800000"/>
            <a:headEnd/>
            <a:tailEnd/>
          </a:ln>
        </p:spPr>
        <p:txBody>
          <a:bodyPr wrap="square">
            <a:spAutoFit/>
          </a:bodyPr>
          <a:lstStyle/>
          <a:p>
            <a:pPr algn="ctr">
              <a:defRPr/>
            </a:pPr>
            <a:r>
              <a:rPr lang="en-GB" sz="2400" b="1" dirty="0">
                <a:solidFill>
                  <a:prstClr val="black"/>
                </a:solidFill>
                <a:latin typeface="Arial Narrow" panose="020B0606020202030204" pitchFamily="34" charset="0"/>
                <a:ea typeface="MS PGothic" panose="020B0600070205080204" pitchFamily="34" charset="-128"/>
              </a:rPr>
              <a:t>Virtually No </a:t>
            </a:r>
          </a:p>
          <a:p>
            <a:pPr algn="ctr">
              <a:defRPr/>
            </a:pPr>
            <a:r>
              <a:rPr lang="en-GB" sz="2400" b="1" dirty="0">
                <a:solidFill>
                  <a:prstClr val="black"/>
                </a:solidFill>
                <a:latin typeface="Arial Narrow" panose="020B0606020202030204" pitchFamily="34" charset="0"/>
                <a:ea typeface="MS PGothic" panose="020B0600070205080204" pitchFamily="34" charset="-128"/>
              </a:rPr>
              <a:t>Travel at </a:t>
            </a:r>
          </a:p>
          <a:p>
            <a:pPr algn="ctr">
              <a:defRPr/>
            </a:pPr>
            <a:r>
              <a:rPr lang="en-GB" sz="2400" b="1" dirty="0">
                <a:solidFill>
                  <a:prstClr val="black"/>
                </a:solidFill>
                <a:latin typeface="Arial Narrow" panose="020B0606020202030204" pitchFamily="34" charset="0"/>
                <a:ea typeface="MS PGothic" panose="020B0600070205080204" pitchFamily="34" charset="-128"/>
              </a:rPr>
              <a:t>Moment</a:t>
            </a:r>
            <a:endParaRPr lang="en-GB" sz="1000" b="1" dirty="0">
              <a:solidFill>
                <a:prstClr val="black"/>
              </a:solidFill>
              <a:latin typeface="Arial Narrow" panose="020B0606020202030204" pitchFamily="34" charset="0"/>
              <a:ea typeface="MS PGothic" panose="020B0600070205080204" pitchFamily="34" charset="-128"/>
            </a:endParaRPr>
          </a:p>
        </p:txBody>
      </p:sp>
      <p:sp>
        <p:nvSpPr>
          <p:cNvPr id="57" name="Text Box 2">
            <a:extLst>
              <a:ext uri="{FF2B5EF4-FFF2-40B4-BE49-F238E27FC236}">
                <a16:creationId xmlns:a16="http://schemas.microsoft.com/office/drawing/2014/main" id="{8B3AA582-026D-41C2-B918-02B05913AA9D}"/>
              </a:ext>
            </a:extLst>
          </p:cNvPr>
          <p:cNvSpPr txBox="1">
            <a:spLocks noChangeArrowheads="1"/>
          </p:cNvSpPr>
          <p:nvPr/>
        </p:nvSpPr>
        <p:spPr bwMode="auto">
          <a:xfrm>
            <a:off x="3420916" y="4914076"/>
            <a:ext cx="680085" cy="499110"/>
          </a:xfrm>
          <a:prstGeom prst="rect">
            <a:avLst/>
          </a:prstGeom>
          <a:noFill/>
          <a:ln w="9525">
            <a:noFill/>
            <a:miter lim="800000"/>
            <a:headEnd/>
            <a:tailEnd/>
          </a:ln>
        </p:spPr>
        <p:txBody>
          <a:bodyPr rot="0" vert="horz" wrap="square" lIns="91440" tIns="45720" rIns="91440" bIns="45720" anchor="t" anchorCtr="0">
            <a:noAutofit/>
          </a:bodyPr>
          <a:lstStyle/>
          <a:p>
            <a:endParaRPr lang="en-GB" sz="120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CB7395F-AEBB-4DBF-860F-1997B0D29CED}"/>
              </a:ext>
            </a:extLst>
          </p:cNvPr>
          <p:cNvSpPr txBox="1"/>
          <p:nvPr/>
        </p:nvSpPr>
        <p:spPr>
          <a:xfrm>
            <a:off x="388401" y="1422462"/>
            <a:ext cx="2776838" cy="1938992"/>
          </a:xfrm>
          <a:prstGeom prst="rect">
            <a:avLst/>
          </a:prstGeom>
          <a:noFill/>
        </p:spPr>
        <p:txBody>
          <a:bodyPr wrap="square" rtlCol="0">
            <a:spAutoFit/>
          </a:bodyPr>
          <a:lstStyle/>
          <a:p>
            <a:r>
              <a:rPr lang="en-GB" sz="2000" dirty="0">
                <a:latin typeface="Arial Narrow" panose="020B0606020202030204" pitchFamily="34" charset="0"/>
              </a:rPr>
              <a:t>Large family – always someone I can help </a:t>
            </a:r>
          </a:p>
          <a:p>
            <a:r>
              <a:rPr lang="en-GB" sz="2000" dirty="0">
                <a:latin typeface="Arial Narrow" panose="020B0606020202030204" pitchFamily="34" charset="0"/>
              </a:rPr>
              <a:t>or support.</a:t>
            </a:r>
          </a:p>
          <a:p>
            <a:r>
              <a:rPr lang="en-GB" sz="2000" dirty="0">
                <a:latin typeface="Arial Narrow" panose="020B0606020202030204" pitchFamily="34" charset="0"/>
              </a:rPr>
              <a:t>Home &amp; garden </a:t>
            </a:r>
          </a:p>
          <a:p>
            <a:r>
              <a:rPr lang="en-GB" sz="2000" dirty="0">
                <a:latin typeface="Arial Narrow" panose="020B0606020202030204" pitchFamily="34" charset="0"/>
              </a:rPr>
              <a:t>always jobs to do &amp; problems to solve</a:t>
            </a:r>
          </a:p>
        </p:txBody>
      </p:sp>
      <p:sp>
        <p:nvSpPr>
          <p:cNvPr id="48" name="Text Box 28">
            <a:extLst>
              <a:ext uri="{FF2B5EF4-FFF2-40B4-BE49-F238E27FC236}">
                <a16:creationId xmlns:a16="http://schemas.microsoft.com/office/drawing/2014/main" id="{BC0C3DC3-5A67-4880-B128-E8EB0EAD2FE1}"/>
              </a:ext>
            </a:extLst>
          </p:cNvPr>
          <p:cNvSpPr txBox="1">
            <a:spLocks noChangeArrowheads="1"/>
          </p:cNvSpPr>
          <p:nvPr/>
        </p:nvSpPr>
        <p:spPr bwMode="auto">
          <a:xfrm>
            <a:off x="5918371" y="1336590"/>
            <a:ext cx="3079872" cy="2923877"/>
          </a:xfrm>
          <a:prstGeom prst="rect">
            <a:avLst/>
          </a:prstGeom>
          <a:noFill/>
          <a:ln w="9525">
            <a:noFill/>
            <a:miter lim="800000"/>
            <a:headEnd/>
            <a:tailEnd/>
          </a:ln>
        </p:spPr>
        <p:txBody>
          <a:bodyPr wrap="square">
            <a:spAutoFit/>
          </a:bodyPr>
          <a:lstStyle/>
          <a:p>
            <a:pPr>
              <a:defRPr/>
            </a:pPr>
            <a:r>
              <a:rPr lang="en-GB" sz="2400" b="1" dirty="0">
                <a:solidFill>
                  <a:prstClr val="black"/>
                </a:solidFill>
                <a:latin typeface="Arial Narrow" panose="020B0606020202030204" pitchFamily="34" charset="0"/>
                <a:ea typeface="MS PGothic" panose="020B0600070205080204" pitchFamily="34" charset="-128"/>
              </a:rPr>
              <a:t>             Work</a:t>
            </a:r>
          </a:p>
          <a:p>
            <a:pPr>
              <a:defRPr/>
            </a:pPr>
            <a:r>
              <a:rPr lang="en-GB" sz="2000" dirty="0">
                <a:solidFill>
                  <a:prstClr val="black"/>
                </a:solidFill>
                <a:latin typeface="Arial Narrow" panose="020B0606020202030204" pitchFamily="34" charset="0"/>
                <a:ea typeface="MS PGothic" panose="020B0600070205080204" pitchFamily="34" charset="-128"/>
              </a:rPr>
              <a:t>Writing – books &amp; articles</a:t>
            </a:r>
          </a:p>
          <a:p>
            <a:pPr>
              <a:defRPr/>
            </a:pPr>
            <a:r>
              <a:rPr lang="en-GB" sz="2000" dirty="0">
                <a:solidFill>
                  <a:prstClr val="black"/>
                </a:solidFill>
                <a:latin typeface="Arial Narrow" panose="020B0606020202030204" pitchFamily="34" charset="0"/>
                <a:ea typeface="MS PGothic" panose="020B0600070205080204" pitchFamily="34" charset="-128"/>
              </a:rPr>
              <a:t>Editing &amp; publishing magazines</a:t>
            </a:r>
          </a:p>
          <a:p>
            <a:pPr>
              <a:defRPr/>
            </a:pPr>
            <a:r>
              <a:rPr lang="en-GB" sz="2000" dirty="0">
                <a:solidFill>
                  <a:prstClr val="black"/>
                </a:solidFill>
                <a:latin typeface="Arial Narrow" panose="020B0606020202030204" pitchFamily="34" charset="0"/>
                <a:ea typeface="MS PGothic" panose="020B0600070205080204" pitchFamily="34" charset="-128"/>
              </a:rPr>
              <a:t>Conducting research</a:t>
            </a:r>
          </a:p>
          <a:p>
            <a:pPr>
              <a:defRPr/>
            </a:pPr>
            <a:r>
              <a:rPr lang="en-GB" sz="2000" dirty="0">
                <a:solidFill>
                  <a:prstClr val="black"/>
                </a:solidFill>
                <a:latin typeface="Arial Narrow" panose="020B0606020202030204" pitchFamily="34" charset="0"/>
                <a:ea typeface="MS PGothic" panose="020B0600070205080204" pitchFamily="34" charset="-128"/>
              </a:rPr>
              <a:t>Consultancy</a:t>
            </a:r>
          </a:p>
          <a:p>
            <a:pPr>
              <a:defRPr/>
            </a:pPr>
            <a:r>
              <a:rPr lang="en-GB" sz="2000" dirty="0">
                <a:solidFill>
                  <a:prstClr val="black"/>
                </a:solidFill>
                <a:latin typeface="Arial Narrow" panose="020B0606020202030204" pitchFamily="34" charset="0"/>
                <a:ea typeface="MS PGothic" panose="020B0600070205080204" pitchFamily="34" charset="-128"/>
              </a:rPr>
              <a:t>Facilitation</a:t>
            </a:r>
          </a:p>
          <a:p>
            <a:pPr>
              <a:defRPr/>
            </a:pPr>
            <a:r>
              <a:rPr lang="en-GB" sz="2000" dirty="0">
                <a:solidFill>
                  <a:prstClr val="black"/>
                </a:solidFill>
                <a:latin typeface="Arial Narrow" panose="020B0606020202030204" pitchFamily="34" charset="0"/>
                <a:ea typeface="MS PGothic" panose="020B0600070205080204" pitchFamily="34" charset="-128"/>
              </a:rPr>
              <a:t>Running two enterprises Interacting with people online</a:t>
            </a:r>
          </a:p>
          <a:p>
            <a:pPr>
              <a:defRPr/>
            </a:pPr>
            <a:endParaRPr lang="en-GB" sz="2000" dirty="0">
              <a:solidFill>
                <a:prstClr val="black"/>
              </a:solidFill>
              <a:latin typeface="Arial Narrow" panose="020B0606020202030204" pitchFamily="34" charset="0"/>
              <a:ea typeface="MS PGothic" panose="020B0600070205080204" pitchFamily="34" charset="-128"/>
            </a:endParaRPr>
          </a:p>
        </p:txBody>
      </p:sp>
      <p:sp>
        <p:nvSpPr>
          <p:cNvPr id="49" name="Text Box 28">
            <a:extLst>
              <a:ext uri="{FF2B5EF4-FFF2-40B4-BE49-F238E27FC236}">
                <a16:creationId xmlns:a16="http://schemas.microsoft.com/office/drawing/2014/main" id="{C2FF55D5-7368-4459-BC77-F43E6C5070C2}"/>
              </a:ext>
            </a:extLst>
          </p:cNvPr>
          <p:cNvSpPr txBox="1">
            <a:spLocks noChangeArrowheads="1"/>
          </p:cNvSpPr>
          <p:nvPr/>
        </p:nvSpPr>
        <p:spPr bwMode="auto">
          <a:xfrm>
            <a:off x="3060103" y="4421657"/>
            <a:ext cx="5587421" cy="1384995"/>
          </a:xfrm>
          <a:prstGeom prst="rect">
            <a:avLst/>
          </a:prstGeom>
          <a:noFill/>
          <a:ln w="9525">
            <a:noFill/>
            <a:miter lim="800000"/>
            <a:headEnd/>
            <a:tailEnd/>
          </a:ln>
        </p:spPr>
        <p:txBody>
          <a:bodyPr wrap="square">
            <a:spAutoFit/>
          </a:bodyPr>
          <a:lstStyle/>
          <a:p>
            <a:pPr>
              <a:defRPr/>
            </a:pPr>
            <a:r>
              <a:rPr lang="en-GB" sz="2400" b="1" dirty="0">
                <a:solidFill>
                  <a:prstClr val="black"/>
                </a:solidFill>
                <a:latin typeface="Arial Narrow" panose="020B0606020202030204" pitchFamily="34" charset="0"/>
                <a:ea typeface="MS PGothic" panose="020B0600070205080204" pitchFamily="34" charset="-128"/>
              </a:rPr>
              <a:t>                     Virtual World </a:t>
            </a:r>
            <a:endParaRPr lang="en-GB" sz="1000" b="1" dirty="0">
              <a:solidFill>
                <a:prstClr val="black"/>
              </a:solidFill>
              <a:latin typeface="Arial Narrow" panose="020B0606020202030204" pitchFamily="34" charset="0"/>
              <a:ea typeface="MS PGothic" panose="020B0600070205080204" pitchFamily="34" charset="-128"/>
            </a:endParaRPr>
          </a:p>
          <a:p>
            <a:pPr>
              <a:defRPr/>
            </a:pPr>
            <a:r>
              <a:rPr lang="en-GB" sz="2000" dirty="0">
                <a:solidFill>
                  <a:prstClr val="black"/>
                </a:solidFill>
                <a:latin typeface="Arial Narrow" panose="020B0606020202030204" pitchFamily="34" charset="0"/>
                <a:ea typeface="MS PGothic" panose="020B0600070205080204" pitchFamily="34" charset="-128"/>
              </a:rPr>
              <a:t>Building/maintaining websites, participating in different social media spaces, email. Essential for work &amp; social interaction, interests, learning and entertainment</a:t>
            </a:r>
          </a:p>
        </p:txBody>
      </p:sp>
      <p:sp>
        <p:nvSpPr>
          <p:cNvPr id="18" name="AutoShape 20">
            <a:extLst>
              <a:ext uri="{FF2B5EF4-FFF2-40B4-BE49-F238E27FC236}">
                <a16:creationId xmlns:a16="http://schemas.microsoft.com/office/drawing/2014/main" id="{0F9D203E-20FD-4FAC-9C5E-592CDEE3404F}"/>
              </a:ext>
            </a:extLst>
          </p:cNvPr>
          <p:cNvSpPr>
            <a:spLocks noChangeArrowheads="1"/>
          </p:cNvSpPr>
          <p:nvPr/>
        </p:nvSpPr>
        <p:spPr bwMode="auto">
          <a:xfrm>
            <a:off x="389435" y="3530220"/>
            <a:ext cx="2353765" cy="2357662"/>
          </a:xfrm>
          <a:prstGeom prst="roundRect">
            <a:avLst>
              <a:gd name="adj" fmla="val 16667"/>
            </a:avLst>
          </a:prstGeom>
          <a:gradFill rotWithShape="1">
            <a:gsLst>
              <a:gs pos="0">
                <a:srgbClr val="F86828">
                  <a:alpha val="77000"/>
                </a:srgbClr>
              </a:gs>
              <a:gs pos="100000">
                <a:schemeClr val="bg1"/>
              </a:gs>
            </a:gsLst>
            <a:lin ang="5400000" scaled="1"/>
          </a:gradFill>
          <a:ln w="15875">
            <a:solidFill>
              <a:schemeClr val="tx1"/>
            </a:solidFill>
            <a:round/>
            <a:headEnd/>
            <a:tailEnd/>
          </a:ln>
        </p:spPr>
        <p:txBody>
          <a:bodyPr wrap="none" anchor="ctr"/>
          <a:lstStyle/>
          <a:p>
            <a:pPr>
              <a:defRPr/>
            </a:pPr>
            <a:endParaRPr lang="en-US" dirty="0">
              <a:solidFill>
                <a:srgbClr val="92D050"/>
              </a:solidFill>
              <a:latin typeface="Calibri"/>
              <a:ea typeface="MS PGothic" panose="020B0600070205080204" pitchFamily="34" charset="-128"/>
            </a:endParaRPr>
          </a:p>
        </p:txBody>
      </p:sp>
      <p:sp>
        <p:nvSpPr>
          <p:cNvPr id="19" name="Text Box 28">
            <a:extLst>
              <a:ext uri="{FF2B5EF4-FFF2-40B4-BE49-F238E27FC236}">
                <a16:creationId xmlns:a16="http://schemas.microsoft.com/office/drawing/2014/main" id="{2A4B4832-07B3-420A-99BF-EE4E01D662BE}"/>
              </a:ext>
            </a:extLst>
          </p:cNvPr>
          <p:cNvSpPr txBox="1">
            <a:spLocks noChangeArrowheads="1"/>
          </p:cNvSpPr>
          <p:nvPr/>
        </p:nvSpPr>
        <p:spPr bwMode="auto">
          <a:xfrm>
            <a:off x="2717975" y="2158683"/>
            <a:ext cx="3192152" cy="2308324"/>
          </a:xfrm>
          <a:prstGeom prst="rect">
            <a:avLst/>
          </a:prstGeom>
          <a:noFill/>
          <a:ln w="9525">
            <a:noFill/>
            <a:miter lim="800000"/>
            <a:headEnd/>
            <a:tailEnd/>
          </a:ln>
        </p:spPr>
        <p:txBody>
          <a:bodyPr wrap="square">
            <a:spAutoFit/>
          </a:bodyPr>
          <a:lstStyle/>
          <a:p>
            <a:pPr>
              <a:defRPr/>
            </a:pPr>
            <a:r>
              <a:rPr lang="en-GB" sz="2400" b="1" dirty="0">
                <a:solidFill>
                  <a:prstClr val="black"/>
                </a:solidFill>
                <a:latin typeface="Arial Narrow" panose="020B0606020202030204" pitchFamily="34" charset="0"/>
                <a:ea typeface="MS PGothic" panose="020B0600070205080204" pitchFamily="34" charset="-128"/>
              </a:rPr>
              <a:t>Interests &amp; hobbies</a:t>
            </a:r>
            <a:endParaRPr lang="en-GB" sz="2400" dirty="0">
              <a:solidFill>
                <a:prstClr val="black"/>
              </a:solidFill>
              <a:latin typeface="Arial Narrow" panose="020B0606020202030204" pitchFamily="34" charset="0"/>
              <a:ea typeface="MS PGothic" panose="020B0600070205080204" pitchFamily="34" charset="-128"/>
            </a:endParaRPr>
          </a:p>
          <a:p>
            <a:pPr>
              <a:defRPr/>
            </a:pPr>
            <a:r>
              <a:rPr lang="en-GB" sz="2000" dirty="0">
                <a:solidFill>
                  <a:prstClr val="black"/>
                </a:solidFill>
                <a:latin typeface="Arial Narrow" panose="020B0606020202030204" pitchFamily="34" charset="0"/>
                <a:ea typeface="MS PGothic" panose="020B0600070205080204" pitchFamily="34" charset="-128"/>
              </a:rPr>
              <a:t>Gardening</a:t>
            </a:r>
          </a:p>
          <a:p>
            <a:pPr>
              <a:defRPr/>
            </a:pPr>
            <a:r>
              <a:rPr lang="en-GB" sz="2000" dirty="0">
                <a:solidFill>
                  <a:prstClr val="black"/>
                </a:solidFill>
                <a:latin typeface="Arial Narrow" panose="020B0606020202030204" pitchFamily="34" charset="0"/>
                <a:ea typeface="MS PGothic" panose="020B0600070205080204" pitchFamily="34" charset="-128"/>
              </a:rPr>
              <a:t>Making movies </a:t>
            </a:r>
          </a:p>
          <a:p>
            <a:pPr>
              <a:defRPr/>
            </a:pPr>
            <a:r>
              <a:rPr lang="en-GB" sz="2000" dirty="0">
                <a:solidFill>
                  <a:prstClr val="black"/>
                </a:solidFill>
                <a:latin typeface="Arial Narrow" panose="020B0606020202030204" pitchFamily="34" charset="0"/>
                <a:ea typeface="MS PGothic" panose="020B0600070205080204" pitchFamily="34" charset="-128"/>
              </a:rPr>
              <a:t>Playing guitar and drums </a:t>
            </a:r>
          </a:p>
          <a:p>
            <a:pPr>
              <a:defRPr/>
            </a:pPr>
            <a:r>
              <a:rPr lang="en-GB" sz="2000" dirty="0">
                <a:solidFill>
                  <a:prstClr val="black"/>
                </a:solidFill>
                <a:latin typeface="Arial Narrow" panose="020B0606020202030204" pitchFamily="34" charset="0"/>
                <a:ea typeface="MS PGothic" panose="020B0600070205080204" pitchFamily="34" charset="-128"/>
              </a:rPr>
              <a:t>Playing drums in a band</a:t>
            </a:r>
          </a:p>
          <a:p>
            <a:pPr>
              <a:defRPr/>
            </a:pPr>
            <a:r>
              <a:rPr lang="en-GB" sz="2000" dirty="0">
                <a:solidFill>
                  <a:prstClr val="black"/>
                </a:solidFill>
                <a:latin typeface="Arial Narrow" panose="020B0606020202030204" pitchFamily="34" charset="0"/>
                <a:ea typeface="MS PGothic" panose="020B0600070205080204" pitchFamily="34" charset="-128"/>
              </a:rPr>
              <a:t>Recording music</a:t>
            </a:r>
          </a:p>
          <a:p>
            <a:pPr>
              <a:defRPr/>
            </a:pPr>
            <a:r>
              <a:rPr lang="en-GB" sz="2000" dirty="0">
                <a:solidFill>
                  <a:prstClr val="black"/>
                </a:solidFill>
                <a:latin typeface="Arial Narrow" panose="020B0606020202030204" pitchFamily="34" charset="0"/>
                <a:ea typeface="MS PGothic" panose="020B0600070205080204" pitchFamily="34" charset="-128"/>
              </a:rPr>
              <a:t>Painting for fun</a:t>
            </a:r>
          </a:p>
        </p:txBody>
      </p:sp>
      <p:sp>
        <p:nvSpPr>
          <p:cNvPr id="21" name="Text Box 28">
            <a:extLst>
              <a:ext uri="{FF2B5EF4-FFF2-40B4-BE49-F238E27FC236}">
                <a16:creationId xmlns:a16="http://schemas.microsoft.com/office/drawing/2014/main" id="{4EC3B530-D46A-4BED-ABFD-C64394797DC2}"/>
              </a:ext>
            </a:extLst>
          </p:cNvPr>
          <p:cNvSpPr txBox="1">
            <a:spLocks noChangeArrowheads="1"/>
          </p:cNvSpPr>
          <p:nvPr/>
        </p:nvSpPr>
        <p:spPr bwMode="auto">
          <a:xfrm>
            <a:off x="587991" y="3496547"/>
            <a:ext cx="3192152" cy="2677656"/>
          </a:xfrm>
          <a:prstGeom prst="rect">
            <a:avLst/>
          </a:prstGeom>
          <a:noFill/>
          <a:ln w="9525">
            <a:noFill/>
            <a:miter lim="800000"/>
            <a:headEnd/>
            <a:tailEnd/>
          </a:ln>
        </p:spPr>
        <p:txBody>
          <a:bodyPr wrap="square">
            <a:spAutoFit/>
          </a:bodyPr>
          <a:lstStyle/>
          <a:p>
            <a:pPr>
              <a:defRPr/>
            </a:pPr>
            <a:r>
              <a:rPr lang="en-GB" sz="2400" b="1" dirty="0">
                <a:solidFill>
                  <a:prstClr val="black"/>
                </a:solidFill>
                <a:latin typeface="Arial Narrow" panose="020B0606020202030204" pitchFamily="34" charset="0"/>
                <a:ea typeface="MS PGothic" panose="020B0600070205080204" pitchFamily="34" charset="-128"/>
              </a:rPr>
              <a:t>Friends</a:t>
            </a:r>
          </a:p>
          <a:p>
            <a:pPr>
              <a:defRPr/>
            </a:pPr>
            <a:r>
              <a:rPr lang="en-GB" sz="2000" dirty="0">
                <a:solidFill>
                  <a:prstClr val="black"/>
                </a:solidFill>
                <a:latin typeface="Arial Narrow" panose="020B0606020202030204" pitchFamily="34" charset="0"/>
                <a:ea typeface="MS PGothic" panose="020B0600070205080204" pitchFamily="34" charset="-128"/>
              </a:rPr>
              <a:t>Social interactions</a:t>
            </a:r>
          </a:p>
          <a:p>
            <a:pPr>
              <a:defRPr/>
            </a:pPr>
            <a:r>
              <a:rPr lang="en-GB" sz="2000" dirty="0">
                <a:solidFill>
                  <a:prstClr val="black"/>
                </a:solidFill>
                <a:latin typeface="Arial Narrow" panose="020B0606020202030204" pitchFamily="34" charset="0"/>
                <a:ea typeface="MS PGothic" panose="020B0600070205080204" pitchFamily="34" charset="-128"/>
              </a:rPr>
              <a:t>e.g. home visits, trips </a:t>
            </a:r>
          </a:p>
          <a:p>
            <a:pPr>
              <a:defRPr/>
            </a:pPr>
            <a:r>
              <a:rPr lang="en-GB" sz="2000" dirty="0">
                <a:solidFill>
                  <a:prstClr val="black"/>
                </a:solidFill>
                <a:latin typeface="Arial Narrow" panose="020B0606020202030204" pitchFamily="34" charset="0"/>
                <a:ea typeface="MS PGothic" panose="020B0600070205080204" pitchFamily="34" charset="-128"/>
              </a:rPr>
              <a:t>&amp; holidays, playing in </a:t>
            </a:r>
          </a:p>
          <a:p>
            <a:pPr>
              <a:defRPr/>
            </a:pPr>
            <a:r>
              <a:rPr lang="en-GB" sz="2000" dirty="0">
                <a:solidFill>
                  <a:prstClr val="black"/>
                </a:solidFill>
                <a:latin typeface="Arial Narrow" panose="020B0606020202030204" pitchFamily="34" charset="0"/>
                <a:ea typeface="MS PGothic" panose="020B0600070205080204" pitchFamily="34" charset="-128"/>
              </a:rPr>
              <a:t>the band, reunions </a:t>
            </a:r>
          </a:p>
          <a:p>
            <a:pPr>
              <a:defRPr/>
            </a:pPr>
            <a:r>
              <a:rPr lang="en-GB" sz="2000" dirty="0">
                <a:solidFill>
                  <a:prstClr val="black"/>
                </a:solidFill>
                <a:latin typeface="Arial Narrow" panose="020B0606020202030204" pitchFamily="34" charset="0"/>
                <a:ea typeface="MS PGothic" panose="020B0600070205080204" pitchFamily="34" charset="-128"/>
              </a:rPr>
              <a:t>now mostly</a:t>
            </a:r>
          </a:p>
          <a:p>
            <a:pPr>
              <a:defRPr/>
            </a:pPr>
            <a:r>
              <a:rPr lang="en-GB" sz="2000" dirty="0">
                <a:solidFill>
                  <a:prstClr val="black"/>
                </a:solidFill>
                <a:latin typeface="Arial Narrow" panose="020B0606020202030204" pitchFamily="34" charset="0"/>
                <a:ea typeface="MS PGothic" panose="020B0600070205080204" pitchFamily="34" charset="-128"/>
              </a:rPr>
              <a:t>interactions online</a:t>
            </a:r>
          </a:p>
          <a:p>
            <a:pPr>
              <a:defRPr/>
            </a:pPr>
            <a:endParaRPr lang="en-GB" sz="2400" dirty="0">
              <a:solidFill>
                <a:prstClr val="black"/>
              </a:solidFill>
              <a:latin typeface="Arial Narrow" panose="020B0606020202030204" pitchFamily="34" charset="0"/>
              <a:ea typeface="MS PGothic" panose="020B0600070205080204" pitchFamily="34" charset="-128"/>
            </a:endParaRPr>
          </a:p>
        </p:txBody>
      </p:sp>
      <p:pic>
        <p:nvPicPr>
          <p:cNvPr id="6" name="Picture 5">
            <a:extLst>
              <a:ext uri="{FF2B5EF4-FFF2-40B4-BE49-F238E27FC236}">
                <a16:creationId xmlns:a16="http://schemas.microsoft.com/office/drawing/2014/main" id="{CB97CC65-F355-4962-A7DD-41AB816A1A69}"/>
              </a:ext>
            </a:extLst>
          </p:cNvPr>
          <p:cNvPicPr>
            <a:picLocks noChangeAspect="1"/>
          </p:cNvPicPr>
          <p:nvPr/>
        </p:nvPicPr>
        <p:blipFill>
          <a:blip r:embed="rId3"/>
          <a:stretch>
            <a:fillRect/>
          </a:stretch>
        </p:blipFill>
        <p:spPr>
          <a:xfrm>
            <a:off x="449694" y="278908"/>
            <a:ext cx="3925221" cy="305099"/>
          </a:xfrm>
          <a:prstGeom prst="rect">
            <a:avLst/>
          </a:prstGeom>
        </p:spPr>
      </p:pic>
      <p:pic>
        <p:nvPicPr>
          <p:cNvPr id="8" name="Picture 7">
            <a:extLst>
              <a:ext uri="{FF2B5EF4-FFF2-40B4-BE49-F238E27FC236}">
                <a16:creationId xmlns:a16="http://schemas.microsoft.com/office/drawing/2014/main" id="{A7597C10-3A6E-4F43-AABE-169574D50F03}"/>
              </a:ext>
            </a:extLst>
          </p:cNvPr>
          <p:cNvPicPr>
            <a:picLocks noChangeAspect="1"/>
          </p:cNvPicPr>
          <p:nvPr/>
        </p:nvPicPr>
        <p:blipFill>
          <a:blip r:embed="rId4"/>
          <a:stretch>
            <a:fillRect/>
          </a:stretch>
        </p:blipFill>
        <p:spPr>
          <a:xfrm>
            <a:off x="4422254" y="281155"/>
            <a:ext cx="4020895" cy="296998"/>
          </a:xfrm>
          <a:prstGeom prst="rect">
            <a:avLst/>
          </a:prstGeom>
        </p:spPr>
      </p:pic>
      <p:pic>
        <p:nvPicPr>
          <p:cNvPr id="10" name="Picture 9">
            <a:extLst>
              <a:ext uri="{FF2B5EF4-FFF2-40B4-BE49-F238E27FC236}">
                <a16:creationId xmlns:a16="http://schemas.microsoft.com/office/drawing/2014/main" id="{68A7C79F-AF83-4A1B-8E34-D2686AFEBE7D}"/>
              </a:ext>
            </a:extLst>
          </p:cNvPr>
          <p:cNvPicPr>
            <a:picLocks noChangeAspect="1"/>
          </p:cNvPicPr>
          <p:nvPr/>
        </p:nvPicPr>
        <p:blipFill>
          <a:blip r:embed="rId5"/>
          <a:stretch>
            <a:fillRect/>
          </a:stretch>
        </p:blipFill>
        <p:spPr>
          <a:xfrm>
            <a:off x="3320471" y="6312954"/>
            <a:ext cx="2436781" cy="263891"/>
          </a:xfrm>
          <a:prstGeom prst="rect">
            <a:avLst/>
          </a:prstGeom>
        </p:spPr>
      </p:pic>
      <p:pic>
        <p:nvPicPr>
          <p:cNvPr id="12" name="Picture 11">
            <a:extLst>
              <a:ext uri="{FF2B5EF4-FFF2-40B4-BE49-F238E27FC236}">
                <a16:creationId xmlns:a16="http://schemas.microsoft.com/office/drawing/2014/main" id="{A8D6744F-5D70-4A4A-8B15-C604498B0C56}"/>
              </a:ext>
            </a:extLst>
          </p:cNvPr>
          <p:cNvPicPr>
            <a:picLocks noChangeAspect="1"/>
          </p:cNvPicPr>
          <p:nvPr/>
        </p:nvPicPr>
        <p:blipFill>
          <a:blip r:embed="rId6"/>
          <a:stretch>
            <a:fillRect/>
          </a:stretch>
        </p:blipFill>
        <p:spPr>
          <a:xfrm>
            <a:off x="5853813" y="6312954"/>
            <a:ext cx="2712473" cy="271247"/>
          </a:xfrm>
          <a:prstGeom prst="rect">
            <a:avLst/>
          </a:prstGeom>
        </p:spPr>
      </p:pic>
    </p:spTree>
    <p:extLst>
      <p:ext uri="{BB962C8B-B14F-4D97-AF65-F5344CB8AC3E}">
        <p14:creationId xmlns:p14="http://schemas.microsoft.com/office/powerpoint/2010/main" val="402166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2AF4D5-6AF2-4A50-A794-297E37DDFD67}"/>
              </a:ext>
            </a:extLst>
          </p:cNvPr>
          <p:cNvSpPr/>
          <p:nvPr/>
        </p:nvSpPr>
        <p:spPr>
          <a:xfrm>
            <a:off x="1652689" y="1170630"/>
            <a:ext cx="6053209" cy="3735658"/>
          </a:xfrm>
          <a:prstGeom prst="round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85A70FB-5D28-4823-A489-002B28E1B5C8}"/>
              </a:ext>
            </a:extLst>
          </p:cNvPr>
          <p:cNvSpPr txBox="1"/>
          <p:nvPr/>
        </p:nvSpPr>
        <p:spPr>
          <a:xfrm>
            <a:off x="1652689" y="4886440"/>
            <a:ext cx="1410964" cy="584775"/>
          </a:xfrm>
          <a:prstGeom prst="rect">
            <a:avLst/>
          </a:prstGeom>
          <a:noFill/>
        </p:spPr>
        <p:txBody>
          <a:bodyPr wrap="none" rtlCol="0">
            <a:spAutoFit/>
          </a:bodyPr>
          <a:lstStyle/>
          <a:p>
            <a:r>
              <a:rPr lang="en-GB" sz="3200" dirty="0">
                <a:latin typeface="AR CENA" panose="02000000000000000000" pitchFamily="2" charset="0"/>
              </a:rPr>
              <a:t>concrete</a:t>
            </a:r>
          </a:p>
        </p:txBody>
      </p:sp>
      <p:sp>
        <p:nvSpPr>
          <p:cNvPr id="4" name="TextBox 3">
            <a:extLst>
              <a:ext uri="{FF2B5EF4-FFF2-40B4-BE49-F238E27FC236}">
                <a16:creationId xmlns:a16="http://schemas.microsoft.com/office/drawing/2014/main" id="{1AE3105B-AB5D-4082-83FE-7AF023760A77}"/>
              </a:ext>
            </a:extLst>
          </p:cNvPr>
          <p:cNvSpPr txBox="1"/>
          <p:nvPr/>
        </p:nvSpPr>
        <p:spPr>
          <a:xfrm>
            <a:off x="6508711" y="4886441"/>
            <a:ext cx="1346844" cy="584775"/>
          </a:xfrm>
          <a:prstGeom prst="rect">
            <a:avLst/>
          </a:prstGeom>
          <a:noFill/>
        </p:spPr>
        <p:txBody>
          <a:bodyPr wrap="none" rtlCol="0">
            <a:spAutoFit/>
          </a:bodyPr>
          <a:lstStyle/>
          <a:p>
            <a:r>
              <a:rPr lang="en-GB" sz="3200" dirty="0">
                <a:latin typeface="AR CENA" panose="02000000000000000000" pitchFamily="2" charset="0"/>
              </a:rPr>
              <a:t>abstract</a:t>
            </a:r>
          </a:p>
        </p:txBody>
      </p:sp>
      <p:sp>
        <p:nvSpPr>
          <p:cNvPr id="5" name="TextBox 4">
            <a:extLst>
              <a:ext uri="{FF2B5EF4-FFF2-40B4-BE49-F238E27FC236}">
                <a16:creationId xmlns:a16="http://schemas.microsoft.com/office/drawing/2014/main" id="{9A535527-E5C3-4CB1-81CD-63F4131B6563}"/>
              </a:ext>
            </a:extLst>
          </p:cNvPr>
          <p:cNvSpPr txBox="1"/>
          <p:nvPr/>
        </p:nvSpPr>
        <p:spPr>
          <a:xfrm rot="16200000">
            <a:off x="480392" y="3721803"/>
            <a:ext cx="1784194" cy="584775"/>
          </a:xfrm>
          <a:prstGeom prst="rect">
            <a:avLst/>
          </a:prstGeom>
          <a:noFill/>
        </p:spPr>
        <p:txBody>
          <a:bodyPr wrap="square" rtlCol="0">
            <a:spAutoFit/>
          </a:bodyPr>
          <a:lstStyle/>
          <a:p>
            <a:r>
              <a:rPr lang="en-GB" sz="3200" dirty="0">
                <a:latin typeface="AR CENA" panose="02000000000000000000" pitchFamily="2" charset="0"/>
              </a:rPr>
              <a:t>uncodified</a:t>
            </a:r>
          </a:p>
        </p:txBody>
      </p:sp>
      <p:sp>
        <p:nvSpPr>
          <p:cNvPr id="8" name="TextBox 7">
            <a:extLst>
              <a:ext uri="{FF2B5EF4-FFF2-40B4-BE49-F238E27FC236}">
                <a16:creationId xmlns:a16="http://schemas.microsoft.com/office/drawing/2014/main" id="{89169AB6-6E63-4A21-B252-C4182A0985DF}"/>
              </a:ext>
            </a:extLst>
          </p:cNvPr>
          <p:cNvSpPr txBox="1"/>
          <p:nvPr/>
        </p:nvSpPr>
        <p:spPr>
          <a:xfrm rot="16200000">
            <a:off x="690328" y="1580287"/>
            <a:ext cx="1305165" cy="584775"/>
          </a:xfrm>
          <a:prstGeom prst="rect">
            <a:avLst/>
          </a:prstGeom>
          <a:noFill/>
        </p:spPr>
        <p:txBody>
          <a:bodyPr wrap="none" rtlCol="0">
            <a:spAutoFit/>
          </a:bodyPr>
          <a:lstStyle/>
          <a:p>
            <a:r>
              <a:rPr lang="en-GB" sz="3200" dirty="0">
                <a:latin typeface="AR CENA" panose="02000000000000000000" pitchFamily="2" charset="0"/>
              </a:rPr>
              <a:t>codified</a:t>
            </a:r>
          </a:p>
        </p:txBody>
      </p:sp>
      <p:sp>
        <p:nvSpPr>
          <p:cNvPr id="9" name="Rectangle: Rounded Corners 8">
            <a:extLst>
              <a:ext uri="{FF2B5EF4-FFF2-40B4-BE49-F238E27FC236}">
                <a16:creationId xmlns:a16="http://schemas.microsoft.com/office/drawing/2014/main" id="{B0F88C1A-F0BC-49EB-B8C4-953B8D4300B5}"/>
              </a:ext>
            </a:extLst>
          </p:cNvPr>
          <p:cNvSpPr/>
          <p:nvPr/>
        </p:nvSpPr>
        <p:spPr>
          <a:xfrm>
            <a:off x="1870785" y="1339785"/>
            <a:ext cx="4846718" cy="3409878"/>
          </a:xfrm>
          <a:prstGeom prst="roundRect">
            <a:avLst/>
          </a:prstGeom>
          <a:gradFill>
            <a:gsLst>
              <a:gs pos="0">
                <a:srgbClr val="00B0F0"/>
              </a:gs>
              <a:gs pos="100000">
                <a:schemeClr val="bg1"/>
              </a:gs>
            </a:gsLst>
            <a:lin ang="5400000" scaled="1"/>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EEDF298-C9EC-46E4-A2DB-59F2FE8B2681}"/>
              </a:ext>
            </a:extLst>
          </p:cNvPr>
          <p:cNvSpPr txBox="1"/>
          <p:nvPr/>
        </p:nvSpPr>
        <p:spPr>
          <a:xfrm>
            <a:off x="6789497" y="932287"/>
            <a:ext cx="1285928" cy="1200329"/>
          </a:xfrm>
          <a:prstGeom prst="rect">
            <a:avLst/>
          </a:prstGeom>
          <a:solidFill>
            <a:schemeClr val="bg1"/>
          </a:solidFill>
        </p:spPr>
        <p:txBody>
          <a:bodyPr wrap="none" rtlCol="0">
            <a:spAutoFit/>
          </a:bodyPr>
          <a:lstStyle/>
          <a:p>
            <a:pPr algn="ctr"/>
            <a:r>
              <a:rPr lang="en-GB" sz="2400" dirty="0">
                <a:latin typeface="AR CENA" panose="02000000000000000000" pitchFamily="2" charset="0"/>
              </a:rPr>
              <a:t>Symbolic</a:t>
            </a:r>
          </a:p>
          <a:p>
            <a:pPr algn="ctr"/>
            <a:r>
              <a:rPr lang="en-GB" sz="2400" dirty="0">
                <a:latin typeface="AR CENA" panose="02000000000000000000" pitchFamily="2" charset="0"/>
              </a:rPr>
              <a:t>text-book</a:t>
            </a:r>
          </a:p>
          <a:p>
            <a:pPr algn="ctr"/>
            <a:r>
              <a:rPr lang="en-GB" sz="2400" dirty="0">
                <a:latin typeface="AR CENA" panose="02000000000000000000" pitchFamily="2" charset="0"/>
              </a:rPr>
              <a:t>knowledge</a:t>
            </a:r>
          </a:p>
        </p:txBody>
      </p:sp>
      <p:sp>
        <p:nvSpPr>
          <p:cNvPr id="12" name="TextBox 11">
            <a:extLst>
              <a:ext uri="{FF2B5EF4-FFF2-40B4-BE49-F238E27FC236}">
                <a16:creationId xmlns:a16="http://schemas.microsoft.com/office/drawing/2014/main" id="{E0CD9CA6-0252-42BC-9FEF-45E5BF638DCD}"/>
              </a:ext>
            </a:extLst>
          </p:cNvPr>
          <p:cNvSpPr txBox="1"/>
          <p:nvPr/>
        </p:nvSpPr>
        <p:spPr>
          <a:xfrm>
            <a:off x="1712424" y="4182602"/>
            <a:ext cx="2374369" cy="830997"/>
          </a:xfrm>
          <a:prstGeom prst="rect">
            <a:avLst/>
          </a:prstGeom>
          <a:solidFill>
            <a:schemeClr val="bg1"/>
          </a:solidFill>
        </p:spPr>
        <p:txBody>
          <a:bodyPr wrap="none" rtlCol="0">
            <a:spAutoFit/>
          </a:bodyPr>
          <a:lstStyle/>
          <a:p>
            <a:pPr algn="ctr"/>
            <a:r>
              <a:rPr lang="en-GB" sz="2400" dirty="0">
                <a:latin typeface="AR CENA" panose="02000000000000000000" pitchFamily="2" charset="0"/>
              </a:rPr>
              <a:t>Embodied knowledge</a:t>
            </a:r>
          </a:p>
          <a:p>
            <a:pPr algn="ctr"/>
            <a:r>
              <a:rPr lang="en-GB" sz="2400" dirty="0">
                <a:latin typeface="AR CENA" panose="02000000000000000000" pitchFamily="2" charset="0"/>
              </a:rPr>
              <a:t>Enacted experience</a:t>
            </a:r>
          </a:p>
        </p:txBody>
      </p:sp>
      <p:sp>
        <p:nvSpPr>
          <p:cNvPr id="13" name="TextBox 12">
            <a:extLst>
              <a:ext uri="{FF2B5EF4-FFF2-40B4-BE49-F238E27FC236}">
                <a16:creationId xmlns:a16="http://schemas.microsoft.com/office/drawing/2014/main" id="{2DC7C9C6-7F09-40C5-8629-19BD1E3572A7}"/>
              </a:ext>
            </a:extLst>
          </p:cNvPr>
          <p:cNvSpPr txBox="1"/>
          <p:nvPr/>
        </p:nvSpPr>
        <p:spPr>
          <a:xfrm>
            <a:off x="2121685" y="3062335"/>
            <a:ext cx="2961452" cy="1200329"/>
          </a:xfrm>
          <a:prstGeom prst="rect">
            <a:avLst/>
          </a:prstGeom>
          <a:noFill/>
        </p:spPr>
        <p:txBody>
          <a:bodyPr wrap="square" rtlCol="0">
            <a:spAutoFit/>
          </a:bodyPr>
          <a:lstStyle/>
          <a:p>
            <a:pPr algn="ctr"/>
            <a:r>
              <a:rPr lang="en-GB" sz="2400" dirty="0">
                <a:latin typeface="AR CENA" panose="02000000000000000000" pitchFamily="2" charset="0"/>
              </a:rPr>
              <a:t>VIGNETTES</a:t>
            </a:r>
          </a:p>
          <a:p>
            <a:pPr algn="ctr"/>
            <a:r>
              <a:rPr lang="en-GB" sz="2400" dirty="0">
                <a:latin typeface="AR CENA" panose="02000000000000000000" pitchFamily="2" charset="0"/>
              </a:rPr>
              <a:t>Reflective Narratives</a:t>
            </a:r>
          </a:p>
          <a:p>
            <a:pPr algn="ctr"/>
            <a:r>
              <a:rPr lang="en-GB" sz="2400" dirty="0">
                <a:latin typeface="AR CENA" panose="02000000000000000000" pitchFamily="2" charset="0"/>
              </a:rPr>
              <a:t>  </a:t>
            </a:r>
          </a:p>
        </p:txBody>
      </p:sp>
      <p:sp>
        <p:nvSpPr>
          <p:cNvPr id="17" name="TextBox 16">
            <a:extLst>
              <a:ext uri="{FF2B5EF4-FFF2-40B4-BE49-F238E27FC236}">
                <a16:creationId xmlns:a16="http://schemas.microsoft.com/office/drawing/2014/main" id="{F5757D8C-FD5E-4E4A-BC5A-FD009B93A260}"/>
              </a:ext>
            </a:extLst>
          </p:cNvPr>
          <p:cNvSpPr txBox="1"/>
          <p:nvPr/>
        </p:nvSpPr>
        <p:spPr>
          <a:xfrm>
            <a:off x="1897896" y="464671"/>
            <a:ext cx="4624984" cy="461665"/>
          </a:xfrm>
          <a:prstGeom prst="rect">
            <a:avLst/>
          </a:prstGeom>
          <a:noFill/>
        </p:spPr>
        <p:txBody>
          <a:bodyPr wrap="none" rtlCol="0">
            <a:spAutoFit/>
          </a:bodyPr>
          <a:lstStyle/>
          <a:p>
            <a:r>
              <a:rPr lang="en-GB" sz="2400" dirty="0">
                <a:latin typeface="AR CENA" panose="02000000000000000000" pitchFamily="2" charset="0"/>
              </a:rPr>
              <a:t>Diagram adapted from Max </a:t>
            </a:r>
            <a:r>
              <a:rPr lang="en-GB" sz="2400" dirty="0" err="1">
                <a:latin typeface="AR CENA" panose="02000000000000000000" pitchFamily="2" charset="0"/>
              </a:rPr>
              <a:t>Boisot</a:t>
            </a:r>
            <a:r>
              <a:rPr lang="en-GB" sz="2400" dirty="0">
                <a:latin typeface="AR CENA" panose="02000000000000000000" pitchFamily="2" charset="0"/>
              </a:rPr>
              <a:t> (1998)</a:t>
            </a:r>
          </a:p>
        </p:txBody>
      </p:sp>
      <p:pic>
        <p:nvPicPr>
          <p:cNvPr id="19" name="Picture 18">
            <a:extLst>
              <a:ext uri="{FF2B5EF4-FFF2-40B4-BE49-F238E27FC236}">
                <a16:creationId xmlns:a16="http://schemas.microsoft.com/office/drawing/2014/main" id="{81B7CF7A-076B-499C-A0DD-C946F6DC3964}"/>
              </a:ext>
            </a:extLst>
          </p:cNvPr>
          <p:cNvPicPr>
            <a:picLocks noChangeAspect="1"/>
          </p:cNvPicPr>
          <p:nvPr/>
        </p:nvPicPr>
        <p:blipFill>
          <a:blip r:embed="rId2"/>
          <a:stretch>
            <a:fillRect/>
          </a:stretch>
        </p:blipFill>
        <p:spPr>
          <a:xfrm>
            <a:off x="3720054" y="1676930"/>
            <a:ext cx="1148180" cy="1190362"/>
          </a:xfrm>
          <a:prstGeom prst="rect">
            <a:avLst/>
          </a:prstGeom>
          <a:ln w="19050">
            <a:solidFill>
              <a:schemeClr val="tx1"/>
            </a:solidFill>
          </a:ln>
        </p:spPr>
      </p:pic>
      <p:pic>
        <p:nvPicPr>
          <p:cNvPr id="20" name="Picture 19">
            <a:extLst>
              <a:ext uri="{FF2B5EF4-FFF2-40B4-BE49-F238E27FC236}">
                <a16:creationId xmlns:a16="http://schemas.microsoft.com/office/drawing/2014/main" id="{7B5EDA09-43E0-4FCF-9CD3-F19DE9D2138E}"/>
              </a:ext>
            </a:extLst>
          </p:cNvPr>
          <p:cNvPicPr>
            <a:picLocks noChangeAspect="1"/>
          </p:cNvPicPr>
          <p:nvPr/>
        </p:nvPicPr>
        <p:blipFill>
          <a:blip r:embed="rId3"/>
          <a:stretch>
            <a:fillRect/>
          </a:stretch>
        </p:blipFill>
        <p:spPr>
          <a:xfrm>
            <a:off x="3874163" y="1964296"/>
            <a:ext cx="907224" cy="256301"/>
          </a:xfrm>
          <a:prstGeom prst="rect">
            <a:avLst/>
          </a:prstGeom>
        </p:spPr>
      </p:pic>
      <p:sp>
        <p:nvSpPr>
          <p:cNvPr id="21" name="Freeform: Shape 20">
            <a:extLst>
              <a:ext uri="{FF2B5EF4-FFF2-40B4-BE49-F238E27FC236}">
                <a16:creationId xmlns:a16="http://schemas.microsoft.com/office/drawing/2014/main" id="{36660D6E-4178-4EC1-8952-E6C82C0D691B}"/>
              </a:ext>
            </a:extLst>
          </p:cNvPr>
          <p:cNvSpPr/>
          <p:nvPr/>
        </p:nvSpPr>
        <p:spPr>
          <a:xfrm>
            <a:off x="2098737" y="2398063"/>
            <a:ext cx="2290383" cy="1850302"/>
          </a:xfrm>
          <a:custGeom>
            <a:avLst/>
            <a:gdLst>
              <a:gd name="connsiteX0" fmla="*/ 0 w 1851103"/>
              <a:gd name="connsiteY0" fmla="*/ 1984917 h 1984917"/>
              <a:gd name="connsiteX1" fmla="*/ 301083 w 1851103"/>
              <a:gd name="connsiteY1" fmla="*/ 892098 h 1984917"/>
              <a:gd name="connsiteX2" fmla="*/ 959005 w 1851103"/>
              <a:gd name="connsiteY2" fmla="*/ 312234 h 1984917"/>
              <a:gd name="connsiteX3" fmla="*/ 1851103 w 1851103"/>
              <a:gd name="connsiteY3" fmla="*/ 0 h 1984917"/>
              <a:gd name="connsiteX4" fmla="*/ 1851103 w 1851103"/>
              <a:gd name="connsiteY4" fmla="*/ 0 h 198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103" h="1984917">
                <a:moveTo>
                  <a:pt x="0" y="1984917"/>
                </a:moveTo>
                <a:cubicBezTo>
                  <a:pt x="70624" y="1577897"/>
                  <a:pt x="141249" y="1170878"/>
                  <a:pt x="301083" y="892098"/>
                </a:cubicBezTo>
                <a:cubicBezTo>
                  <a:pt x="460917" y="613318"/>
                  <a:pt x="700668" y="460917"/>
                  <a:pt x="959005" y="312234"/>
                </a:cubicBezTo>
                <a:cubicBezTo>
                  <a:pt x="1217342" y="163551"/>
                  <a:pt x="1851103" y="0"/>
                  <a:pt x="1851103" y="0"/>
                </a:cubicBezTo>
                <a:lnTo>
                  <a:pt x="1851103" y="0"/>
                </a:lnTo>
              </a:path>
            </a:pathLst>
          </a:custGeom>
          <a:noFill/>
          <a:ln w="476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754B0D6-3134-49BD-BF5C-B65A0FAB46CB}"/>
              </a:ext>
            </a:extLst>
          </p:cNvPr>
          <p:cNvSpPr txBox="1"/>
          <p:nvPr/>
        </p:nvSpPr>
        <p:spPr>
          <a:xfrm>
            <a:off x="1436063" y="5762283"/>
            <a:ext cx="9079537" cy="1015663"/>
          </a:xfrm>
          <a:prstGeom prst="rect">
            <a:avLst/>
          </a:prstGeom>
          <a:noFill/>
        </p:spPr>
        <p:txBody>
          <a:bodyPr wrap="square">
            <a:spAutoFit/>
          </a:bodyPr>
          <a:lstStyle/>
          <a:p>
            <a:r>
              <a:rPr lang="en-US" sz="2000" dirty="0">
                <a:latin typeface="AR CENA" panose="02000000000000000000" pitchFamily="2" charset="0"/>
              </a:rPr>
              <a:t>Enaction – people create their own experience through their actions</a:t>
            </a:r>
          </a:p>
          <a:p>
            <a:r>
              <a:rPr lang="en-US" sz="2000" dirty="0">
                <a:latin typeface="AR CENA" panose="02000000000000000000" pitchFamily="2" charset="0"/>
              </a:rPr>
              <a:t>Enactivism – cognition/emotion arise through dynamic interactions </a:t>
            </a:r>
          </a:p>
          <a:p>
            <a:r>
              <a:rPr lang="en-US" sz="2000" dirty="0">
                <a:latin typeface="AR CENA" panose="02000000000000000000" pitchFamily="2" charset="0"/>
              </a:rPr>
              <a:t>                  between a person and their environment.</a:t>
            </a:r>
            <a:endParaRPr lang="en-GB" sz="2000" dirty="0">
              <a:latin typeface="AR CENA" panose="02000000000000000000" pitchFamily="2" charset="0"/>
            </a:endParaRPr>
          </a:p>
        </p:txBody>
      </p:sp>
      <p:sp>
        <p:nvSpPr>
          <p:cNvPr id="6" name="TextBox 5">
            <a:extLst>
              <a:ext uri="{FF2B5EF4-FFF2-40B4-BE49-F238E27FC236}">
                <a16:creationId xmlns:a16="http://schemas.microsoft.com/office/drawing/2014/main" id="{B55295B0-54C8-4EA8-9B20-C36A3E57469E}"/>
              </a:ext>
            </a:extLst>
          </p:cNvPr>
          <p:cNvSpPr txBox="1"/>
          <p:nvPr/>
        </p:nvSpPr>
        <p:spPr>
          <a:xfrm rot="19950375">
            <a:off x="2424583" y="2509112"/>
            <a:ext cx="1043876" cy="400110"/>
          </a:xfrm>
          <a:prstGeom prst="rect">
            <a:avLst/>
          </a:prstGeom>
          <a:noFill/>
        </p:spPr>
        <p:txBody>
          <a:bodyPr wrap="none" rtlCol="0">
            <a:spAutoFit/>
          </a:bodyPr>
          <a:lstStyle/>
          <a:p>
            <a:r>
              <a:rPr lang="en-GB" sz="2000" dirty="0">
                <a:latin typeface="AR CENA" panose="02000000000000000000" pitchFamily="2" charset="0"/>
              </a:rPr>
              <a:t>MEANING</a:t>
            </a:r>
          </a:p>
        </p:txBody>
      </p:sp>
      <p:sp>
        <p:nvSpPr>
          <p:cNvPr id="22" name="TextBox 21">
            <a:extLst>
              <a:ext uri="{FF2B5EF4-FFF2-40B4-BE49-F238E27FC236}">
                <a16:creationId xmlns:a16="http://schemas.microsoft.com/office/drawing/2014/main" id="{3F36C70B-9781-4FD3-8859-C3CC07297FFC}"/>
              </a:ext>
            </a:extLst>
          </p:cNvPr>
          <p:cNvSpPr txBox="1"/>
          <p:nvPr/>
        </p:nvSpPr>
        <p:spPr>
          <a:xfrm rot="17908843">
            <a:off x="1715307" y="3158895"/>
            <a:ext cx="1095172" cy="400110"/>
          </a:xfrm>
          <a:prstGeom prst="rect">
            <a:avLst/>
          </a:prstGeom>
          <a:noFill/>
        </p:spPr>
        <p:txBody>
          <a:bodyPr wrap="none" rtlCol="0">
            <a:spAutoFit/>
          </a:bodyPr>
          <a:lstStyle/>
          <a:p>
            <a:r>
              <a:rPr lang="en-GB" sz="2000" dirty="0">
                <a:latin typeface="AR CENA" panose="02000000000000000000" pitchFamily="2" charset="0"/>
              </a:rPr>
              <a:t>CREATING</a:t>
            </a:r>
          </a:p>
        </p:txBody>
      </p:sp>
      <p:cxnSp>
        <p:nvCxnSpPr>
          <p:cNvPr id="10" name="Straight Arrow Connector 9">
            <a:extLst>
              <a:ext uri="{FF2B5EF4-FFF2-40B4-BE49-F238E27FC236}">
                <a16:creationId xmlns:a16="http://schemas.microsoft.com/office/drawing/2014/main" id="{86386B23-1155-479C-9F71-ACB4145E1544}"/>
              </a:ext>
            </a:extLst>
          </p:cNvPr>
          <p:cNvCxnSpPr>
            <a:cxnSpLocks/>
          </p:cNvCxnSpPr>
          <p:nvPr/>
        </p:nvCxnSpPr>
        <p:spPr>
          <a:xfrm flipV="1">
            <a:off x="4453632" y="2272111"/>
            <a:ext cx="783386" cy="12595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AACEA1C-B064-4E45-A951-BC78E9FFF552}"/>
              </a:ext>
            </a:extLst>
          </p:cNvPr>
          <p:cNvSpPr txBox="1"/>
          <p:nvPr/>
        </p:nvSpPr>
        <p:spPr>
          <a:xfrm>
            <a:off x="5204220" y="1629032"/>
            <a:ext cx="1257075" cy="1323439"/>
          </a:xfrm>
          <a:prstGeom prst="rect">
            <a:avLst/>
          </a:prstGeom>
          <a:noFill/>
        </p:spPr>
        <p:txBody>
          <a:bodyPr wrap="none" rtlCol="0">
            <a:spAutoFit/>
          </a:bodyPr>
          <a:lstStyle/>
          <a:p>
            <a:pPr algn="ctr"/>
            <a:r>
              <a:rPr lang="en-GB" sz="2000" dirty="0">
                <a:latin typeface="AR CENA" panose="02000000000000000000" pitchFamily="2" charset="0"/>
              </a:rPr>
              <a:t>CONCEPTS</a:t>
            </a:r>
          </a:p>
          <a:p>
            <a:pPr algn="ctr"/>
            <a:r>
              <a:rPr lang="en-GB" sz="2000" dirty="0">
                <a:latin typeface="AR CENA" panose="02000000000000000000" pitchFamily="2" charset="0"/>
              </a:rPr>
              <a:t>PRINCIPLES</a:t>
            </a:r>
          </a:p>
          <a:p>
            <a:pPr algn="ctr"/>
            <a:r>
              <a:rPr lang="en-GB" sz="2000" dirty="0">
                <a:latin typeface="AR CENA" panose="02000000000000000000" pitchFamily="2" charset="0"/>
              </a:rPr>
              <a:t>PRACTICAL</a:t>
            </a:r>
          </a:p>
          <a:p>
            <a:pPr algn="ctr"/>
            <a:r>
              <a:rPr lang="en-GB" sz="2000" dirty="0">
                <a:latin typeface="AR CENA" panose="02000000000000000000" pitchFamily="2" charset="0"/>
              </a:rPr>
              <a:t>LESSONS</a:t>
            </a:r>
          </a:p>
        </p:txBody>
      </p:sp>
      <p:pic>
        <p:nvPicPr>
          <p:cNvPr id="27" name="Picture 26">
            <a:extLst>
              <a:ext uri="{FF2B5EF4-FFF2-40B4-BE49-F238E27FC236}">
                <a16:creationId xmlns:a16="http://schemas.microsoft.com/office/drawing/2014/main" id="{931D01B2-8689-44FD-A162-A3E87B6FBAD0}"/>
              </a:ext>
            </a:extLst>
          </p:cNvPr>
          <p:cNvPicPr>
            <a:picLocks noChangeAspect="1"/>
          </p:cNvPicPr>
          <p:nvPr/>
        </p:nvPicPr>
        <p:blipFill>
          <a:blip r:embed="rId4"/>
          <a:stretch>
            <a:fillRect/>
          </a:stretch>
        </p:blipFill>
        <p:spPr>
          <a:xfrm>
            <a:off x="2121685" y="171948"/>
            <a:ext cx="4104548" cy="305594"/>
          </a:xfrm>
          <a:prstGeom prst="rect">
            <a:avLst/>
          </a:prstGeom>
        </p:spPr>
      </p:pic>
      <p:sp>
        <p:nvSpPr>
          <p:cNvPr id="28" name="TextBox 27">
            <a:extLst>
              <a:ext uri="{FF2B5EF4-FFF2-40B4-BE49-F238E27FC236}">
                <a16:creationId xmlns:a16="http://schemas.microsoft.com/office/drawing/2014/main" id="{E510E85E-7028-4BC4-BC07-A7A5F1CFF7B2}"/>
              </a:ext>
            </a:extLst>
          </p:cNvPr>
          <p:cNvSpPr txBox="1"/>
          <p:nvPr/>
        </p:nvSpPr>
        <p:spPr>
          <a:xfrm rot="16200000">
            <a:off x="297076" y="3684475"/>
            <a:ext cx="1095726" cy="584775"/>
          </a:xfrm>
          <a:prstGeom prst="rect">
            <a:avLst/>
          </a:prstGeom>
          <a:noFill/>
        </p:spPr>
        <p:txBody>
          <a:bodyPr wrap="square" rtlCol="0">
            <a:spAutoFit/>
          </a:bodyPr>
          <a:lstStyle/>
          <a:p>
            <a:r>
              <a:rPr lang="en-GB" sz="3200" dirty="0">
                <a:latin typeface="AR CENA" panose="02000000000000000000" pitchFamily="2" charset="0"/>
              </a:rPr>
              <a:t>TACIT</a:t>
            </a:r>
          </a:p>
        </p:txBody>
      </p:sp>
      <p:sp>
        <p:nvSpPr>
          <p:cNvPr id="29" name="TextBox 28">
            <a:extLst>
              <a:ext uri="{FF2B5EF4-FFF2-40B4-BE49-F238E27FC236}">
                <a16:creationId xmlns:a16="http://schemas.microsoft.com/office/drawing/2014/main" id="{4C7930EA-F1EA-4BC6-A16A-B5B80D57306E}"/>
              </a:ext>
            </a:extLst>
          </p:cNvPr>
          <p:cNvSpPr txBox="1"/>
          <p:nvPr/>
        </p:nvSpPr>
        <p:spPr>
          <a:xfrm rot="16200000">
            <a:off x="54663" y="1580286"/>
            <a:ext cx="1476358" cy="584775"/>
          </a:xfrm>
          <a:prstGeom prst="rect">
            <a:avLst/>
          </a:prstGeom>
          <a:noFill/>
        </p:spPr>
        <p:txBody>
          <a:bodyPr wrap="square" rtlCol="0">
            <a:spAutoFit/>
          </a:bodyPr>
          <a:lstStyle/>
          <a:p>
            <a:r>
              <a:rPr lang="en-GB" sz="3200" dirty="0">
                <a:latin typeface="AR CENA" panose="02000000000000000000" pitchFamily="2" charset="0"/>
              </a:rPr>
              <a:t>EXPLICIT</a:t>
            </a:r>
          </a:p>
        </p:txBody>
      </p:sp>
    </p:spTree>
    <p:extLst>
      <p:ext uri="{BB962C8B-B14F-4D97-AF65-F5344CB8AC3E}">
        <p14:creationId xmlns:p14="http://schemas.microsoft.com/office/powerpoint/2010/main" val="264519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024C8-E384-4FC9-AC24-6AF325D6E1F3}"/>
              </a:ext>
            </a:extLst>
          </p:cNvPr>
          <p:cNvPicPr>
            <a:picLocks noChangeAspect="1"/>
          </p:cNvPicPr>
          <p:nvPr/>
        </p:nvPicPr>
        <p:blipFill>
          <a:blip r:embed="rId2"/>
          <a:stretch>
            <a:fillRect/>
          </a:stretch>
        </p:blipFill>
        <p:spPr>
          <a:xfrm>
            <a:off x="1785113" y="218576"/>
            <a:ext cx="4801690" cy="353665"/>
          </a:xfrm>
          <a:prstGeom prst="rect">
            <a:avLst/>
          </a:prstGeom>
        </p:spPr>
      </p:pic>
      <p:pic>
        <p:nvPicPr>
          <p:cNvPr id="5" name="Picture 4">
            <a:extLst>
              <a:ext uri="{FF2B5EF4-FFF2-40B4-BE49-F238E27FC236}">
                <a16:creationId xmlns:a16="http://schemas.microsoft.com/office/drawing/2014/main" id="{92735E79-D86A-4556-B846-BB64F4ADBA6C}"/>
              </a:ext>
            </a:extLst>
          </p:cNvPr>
          <p:cNvPicPr>
            <a:picLocks noChangeAspect="1"/>
          </p:cNvPicPr>
          <p:nvPr/>
        </p:nvPicPr>
        <p:blipFill>
          <a:blip r:embed="rId3"/>
          <a:stretch>
            <a:fillRect/>
          </a:stretch>
        </p:blipFill>
        <p:spPr>
          <a:xfrm>
            <a:off x="2035441" y="660987"/>
            <a:ext cx="4320753" cy="345921"/>
          </a:xfrm>
          <a:prstGeom prst="rect">
            <a:avLst/>
          </a:prstGeom>
        </p:spPr>
      </p:pic>
      <p:pic>
        <p:nvPicPr>
          <p:cNvPr id="7" name="Picture 6">
            <a:extLst>
              <a:ext uri="{FF2B5EF4-FFF2-40B4-BE49-F238E27FC236}">
                <a16:creationId xmlns:a16="http://schemas.microsoft.com/office/drawing/2014/main" id="{66662F65-5623-481C-A864-63B72E001C38}"/>
              </a:ext>
            </a:extLst>
          </p:cNvPr>
          <p:cNvPicPr>
            <a:picLocks noChangeAspect="1"/>
          </p:cNvPicPr>
          <p:nvPr/>
        </p:nvPicPr>
        <p:blipFill>
          <a:blip r:embed="rId4"/>
          <a:stretch>
            <a:fillRect/>
          </a:stretch>
        </p:blipFill>
        <p:spPr>
          <a:xfrm>
            <a:off x="133057" y="1858003"/>
            <a:ext cx="2710347" cy="3813929"/>
          </a:xfrm>
          <a:prstGeom prst="rect">
            <a:avLst/>
          </a:prstGeom>
          <a:ln w="25400">
            <a:solidFill>
              <a:schemeClr val="tx1"/>
            </a:solidFill>
          </a:ln>
        </p:spPr>
      </p:pic>
      <p:sp>
        <p:nvSpPr>
          <p:cNvPr id="10" name="TextBox 9">
            <a:extLst>
              <a:ext uri="{FF2B5EF4-FFF2-40B4-BE49-F238E27FC236}">
                <a16:creationId xmlns:a16="http://schemas.microsoft.com/office/drawing/2014/main" id="{FDB4B36A-634E-48FD-88B7-74E0E27B1FCB}"/>
              </a:ext>
            </a:extLst>
          </p:cNvPr>
          <p:cNvSpPr txBox="1"/>
          <p:nvPr/>
        </p:nvSpPr>
        <p:spPr>
          <a:xfrm>
            <a:off x="2843404" y="1186068"/>
            <a:ext cx="6091282" cy="5212068"/>
          </a:xfrm>
          <a:prstGeom prst="rect">
            <a:avLst/>
          </a:prstGeom>
          <a:noFill/>
        </p:spPr>
        <p:txBody>
          <a:bodyPr wrap="square">
            <a:spAutoFit/>
          </a:bodyPr>
          <a:lstStyle/>
          <a:p>
            <a:pPr marL="342900" marR="76200" lvl="0" indent="-342900">
              <a:lnSpc>
                <a:spcPct val="107000"/>
              </a:lnSpc>
              <a:buFont typeface="+mj-lt"/>
              <a:buAutoNum type="arabicPeriod"/>
            </a:pPr>
            <a:r>
              <a:rPr lang="en-GB" sz="2400" b="1" dirty="0">
                <a:effectLst/>
                <a:latin typeface="Calibri" panose="020F0502020204030204" pitchFamily="34" charset="0"/>
                <a:ea typeface="Calibri" panose="020F0502020204030204" pitchFamily="34" charset="0"/>
                <a:cs typeface="Times New Roman" panose="02020603050405020304" pitchFamily="18" charset="0"/>
              </a:rPr>
              <a:t>Max 1 page  (A4)</a:t>
            </a:r>
          </a:p>
          <a:p>
            <a:pPr marL="342900" marR="76200" lvl="0" indent="-342900">
              <a:lnSpc>
                <a:spcPct val="107000"/>
              </a:lnSpc>
              <a:buFont typeface="+mj-lt"/>
              <a:buAutoNum type="arabicPeriod"/>
            </a:pPr>
            <a:r>
              <a:rPr lang="en-GB" sz="2400" b="1" dirty="0">
                <a:effectLst/>
                <a:latin typeface="Calibri" panose="020F0502020204030204" pitchFamily="34" charset="0"/>
                <a:ea typeface="Calibri" panose="020F0502020204030204" pitchFamily="34" charset="0"/>
                <a:cs typeface="Times New Roman" panose="02020603050405020304" pitchFamily="18" charset="0"/>
              </a:rPr>
              <a:t>Title : </a:t>
            </a:r>
            <a:r>
              <a:rPr lang="en-GB" sz="2400" dirty="0">
                <a:effectLst/>
                <a:latin typeface="Calibri" panose="020F0502020204030204" pitchFamily="34" charset="0"/>
                <a:ea typeface="Calibri" panose="020F0502020204030204" pitchFamily="34" charset="0"/>
                <a:cs typeface="Times New Roman" panose="02020603050405020304" pitchFamily="18" charset="0"/>
              </a:rPr>
              <a:t>The substantive theme </a:t>
            </a:r>
          </a:p>
          <a:p>
            <a:pPr marL="342900" marR="76200" lvl="0" indent="-342900">
              <a:lnSpc>
                <a:spcPct val="107000"/>
              </a:lnSpc>
              <a:buFont typeface="+mj-lt"/>
              <a:buAutoNum type="arabicPeriod"/>
            </a:pPr>
            <a:r>
              <a:rPr lang="en-GB" sz="2400" b="1" dirty="0">
                <a:effectLst/>
                <a:latin typeface="Calibri" panose="020F0502020204030204" pitchFamily="34" charset="0"/>
                <a:ea typeface="Calibri" panose="020F0502020204030204" pitchFamily="34" charset="0"/>
                <a:cs typeface="Times New Roman" panose="02020603050405020304" pitchFamily="18" charset="0"/>
              </a:rPr>
              <a:t>Domain:  </a:t>
            </a:r>
            <a:r>
              <a:rPr lang="en-GB" sz="2400" dirty="0">
                <a:effectLst/>
                <a:latin typeface="Calibri" panose="020F0502020204030204" pitchFamily="34" charset="0"/>
                <a:ea typeface="Calibri" panose="020F0502020204030204" pitchFamily="34" charset="0"/>
                <a:cs typeface="Times New Roman" panose="02020603050405020304" pitchFamily="18" charset="0"/>
              </a:rPr>
              <a:t>Identifies the part of your life in which the experience occurred </a:t>
            </a:r>
          </a:p>
          <a:p>
            <a:pPr marL="342900" marR="76200" lvl="0" indent="-342900">
              <a:lnSpc>
                <a:spcPct val="107000"/>
              </a:lnSpc>
              <a:buFont typeface="+mj-lt"/>
              <a:buAutoNum type="arabicPeriod"/>
            </a:pPr>
            <a:r>
              <a:rPr lang="en-GB" sz="2400" b="1" dirty="0">
                <a:effectLst/>
                <a:latin typeface="Calibri" panose="020F0502020204030204" pitchFamily="34" charset="0"/>
                <a:ea typeface="Calibri" panose="020F0502020204030204" pitchFamily="34" charset="0"/>
                <a:cs typeface="Times New Roman" panose="02020603050405020304" pitchFamily="18" charset="0"/>
              </a:rPr>
              <a:t>Narrative: </a:t>
            </a:r>
            <a:r>
              <a:rPr lang="en-GB" sz="2400" dirty="0">
                <a:effectLst/>
                <a:latin typeface="Calibri" panose="020F0502020204030204" pitchFamily="34" charset="0"/>
                <a:ea typeface="Calibri" panose="020F0502020204030204" pitchFamily="34" charset="0"/>
                <a:cs typeface="Times New Roman" panose="02020603050405020304" pitchFamily="18" charset="0"/>
              </a:rPr>
              <a:t>describing an experience that was meaningful</a:t>
            </a: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from any </a:t>
            </a:r>
            <a:r>
              <a:rPr lang="en-GB" sz="2400" dirty="0">
                <a:latin typeface="Calibri" panose="020F0502020204030204" pitchFamily="34" charset="0"/>
                <a:ea typeface="Calibri" panose="020F0502020204030204" pitchFamily="34" charset="0"/>
                <a:cs typeface="Times New Roman" panose="02020603050405020304" pitchFamily="18" charset="0"/>
              </a:rPr>
              <a:t>life </a:t>
            </a:r>
            <a:r>
              <a:rPr lang="en-GB" sz="2400" dirty="0">
                <a:effectLst/>
                <a:latin typeface="Calibri" panose="020F0502020204030204" pitchFamily="34" charset="0"/>
                <a:ea typeface="Calibri" panose="020F0502020204030204" pitchFamily="34" charset="0"/>
                <a:cs typeface="Times New Roman" panose="02020603050405020304" pitchFamily="18" charset="0"/>
              </a:rPr>
              <a:t>domain. Please provide information on context, situations, the environment and how</a:t>
            </a: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 learning emerged.</a:t>
            </a:r>
          </a:p>
          <a:p>
            <a:pPr marR="76200" lvl="0">
              <a:lnSpc>
                <a:spcPct val="107000"/>
              </a:lnSpc>
            </a:pPr>
            <a:r>
              <a:rPr lang="en-GB" sz="2400" b="1" dirty="0">
                <a:latin typeface="Calibri" panose="020F0502020204030204" pitchFamily="34" charset="0"/>
                <a:ea typeface="Calibri" panose="020F0502020204030204" pitchFamily="34" charset="0"/>
                <a:cs typeface="Times New Roman" panose="02020603050405020304" pitchFamily="18" charset="0"/>
              </a:rPr>
              <a:t>5</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Reflections: </a:t>
            </a:r>
            <a:r>
              <a:rPr lang="en-GB" sz="2400" dirty="0">
                <a:effectLst/>
                <a:latin typeface="Calibri" panose="020F0502020204030204" pitchFamily="34" charset="0"/>
                <a:ea typeface="Calibri" panose="020F0502020204030204" pitchFamily="34" charset="0"/>
                <a:cs typeface="Times New Roman" panose="02020603050405020304" pitchFamily="18" charset="0"/>
              </a:rPr>
              <a:t>on what was learnt &amp; why it </a:t>
            </a:r>
          </a:p>
          <a:p>
            <a:pPr marR="76200" lvl="0">
              <a:lnSpc>
                <a:spcPct val="107000"/>
              </a:lnSpc>
            </a:pP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 was meaningful</a:t>
            </a:r>
            <a:r>
              <a:rPr lang="en-GB" sz="2400" dirty="0">
                <a:latin typeface="Calibri" panose="020F0502020204030204" pitchFamily="34" charset="0"/>
                <a:ea typeface="Calibri" panose="020F0502020204030204" pitchFamily="34" charset="0"/>
                <a:cs typeface="Times New Roman" panose="02020603050405020304" pitchFamily="18" charset="0"/>
              </a:rPr>
              <a:t> plus</a:t>
            </a:r>
            <a:r>
              <a:rPr lang="en-GB" sz="2400" dirty="0">
                <a:effectLst/>
                <a:latin typeface="Calibri" panose="020F0502020204030204" pitchFamily="34" charset="0"/>
                <a:ea typeface="Calibri" panose="020F0502020204030204" pitchFamily="34" charset="0"/>
                <a:cs typeface="Times New Roman" panose="02020603050405020304" pitchFamily="18" charset="0"/>
              </a:rPr>
              <a:t> any</a:t>
            </a: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insights and   </a:t>
            </a:r>
          </a:p>
          <a:p>
            <a:pPr marR="76200" lvl="0">
              <a:lnSpc>
                <a:spcPct val="107000"/>
              </a:lnSpc>
            </a:pP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 principles relating to everyday learning</a:t>
            </a:r>
          </a:p>
          <a:p>
            <a:pPr marR="76200" lvl="0">
              <a:lnSpc>
                <a:spcPct val="107000"/>
              </a:lnSpc>
            </a:pPr>
            <a:r>
              <a:rPr lang="en-GB" sz="2400" b="1" dirty="0">
                <a:latin typeface="Calibri" panose="020F0502020204030204" pitchFamily="34" charset="0"/>
                <a:ea typeface="Calibri" panose="020F0502020204030204" pitchFamily="34" charset="0"/>
                <a:cs typeface="Times New Roman" panose="02020603050405020304" pitchFamily="18" charset="0"/>
              </a:rPr>
              <a:t>5   Please share in LinkedIn discussion space</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396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01DED3-4588-4039-8F88-6BBB07A8F2EB}"/>
              </a:ext>
            </a:extLst>
          </p:cNvPr>
          <p:cNvSpPr txBox="1"/>
          <p:nvPr/>
        </p:nvSpPr>
        <p:spPr>
          <a:xfrm>
            <a:off x="211455" y="654529"/>
            <a:ext cx="8932545" cy="62478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LinkedIn</a:t>
            </a:r>
            <a:r>
              <a:rPr kumimoji="0" lang="en-GB"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space is private. Only participants can access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Calibri" panose="020F0502020204030204"/>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alibri" panose="020F0502020204030204"/>
                <a:ea typeface="Times New Roman" panose="02020603050405020304" pitchFamily="18" charset="0"/>
              </a:rPr>
              <a:t>Participants </a:t>
            </a:r>
            <a:r>
              <a:rPr kumimoji="0" lang="en-GB"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can delete vignettes at the end of the process.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Lifewide Education will create thematic summaries drawing on vignettes </a:t>
            </a:r>
            <a:r>
              <a:rPr lang="en-GB" sz="2400" dirty="0">
                <a:solidFill>
                  <a:prstClr val="black"/>
                </a:solidFill>
                <a:latin typeface="Calibri" panose="020F0502020204030204"/>
              </a:rPr>
              <a:t>to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be posted in discussion space.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Summaries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quote from vignettes but individuals will not be identified</a:t>
            </a:r>
            <a:endParaRPr lang="en-US" sz="10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en-GB" sz="2400" dirty="0">
                <a:solidFill>
                  <a:prstClr val="black"/>
                </a:solidFill>
                <a:latin typeface="Calibri" panose="020F0502020204030204"/>
              </a:rPr>
              <a:t>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hematic summaries will be used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produce Lifewide Magazine#24</a:t>
            </a: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may quote from vignettes but individuals will not be identified </a:t>
            </a:r>
          </a:p>
          <a:p>
            <a:pPr marR="0" lvl="0" algn="l" defTabSz="457200" rtl="0" eaLnBrk="1" fontAlgn="auto" latinLnBrk="0" hangingPunct="1">
              <a:lnSpc>
                <a:spcPct val="100000"/>
              </a:lnSpc>
              <a:spcBef>
                <a:spcPts val="0"/>
              </a:spcBef>
              <a:spcAft>
                <a:spcPts val="0"/>
              </a:spcAft>
              <a:buClrTx/>
              <a:buSzTx/>
              <a:tabLst/>
              <a:defRPr/>
            </a:pPr>
            <a:endParaRPr lang="en-US" sz="9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will invite participants to prepare an article for the magazine (1200 words) drawing on their vignettes &amp; experiences of lifewide learning. </a:t>
            </a:r>
          </a:p>
          <a:p>
            <a:pPr marR="0" lvl="0" algn="l" defTabSz="457200" rtl="0" eaLnBrk="1" fontAlgn="auto" latinLnBrk="0" hangingPunct="1">
              <a:lnSpc>
                <a:spcPct val="100000"/>
              </a:lnSpc>
              <a:spcBef>
                <a:spcPts val="0"/>
              </a:spcBef>
              <a:spcAft>
                <a:spcPts val="0"/>
              </a:spcAft>
              <a:buClrTx/>
              <a:buSzTx/>
              <a:tabLst/>
              <a:defRPr/>
            </a:pPr>
            <a:endParaRPr lang="en-US" sz="9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We may invite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some participants to include their vignettes in the Magazine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A911A448-C48A-4677-96B9-8E54F5BBD52C}"/>
              </a:ext>
            </a:extLst>
          </p:cNvPr>
          <p:cNvPicPr>
            <a:picLocks noChangeAspect="1"/>
          </p:cNvPicPr>
          <p:nvPr/>
        </p:nvPicPr>
        <p:blipFill>
          <a:blip r:embed="rId2"/>
          <a:stretch>
            <a:fillRect/>
          </a:stretch>
        </p:blipFill>
        <p:spPr>
          <a:xfrm>
            <a:off x="2071790" y="3429000"/>
            <a:ext cx="4691100" cy="346278"/>
          </a:xfrm>
          <a:prstGeom prst="rect">
            <a:avLst/>
          </a:prstGeom>
        </p:spPr>
      </p:pic>
      <p:pic>
        <p:nvPicPr>
          <p:cNvPr id="6" name="Picture 5">
            <a:extLst>
              <a:ext uri="{FF2B5EF4-FFF2-40B4-BE49-F238E27FC236}">
                <a16:creationId xmlns:a16="http://schemas.microsoft.com/office/drawing/2014/main" id="{33D17D43-4EFA-4C97-9EB2-9B06721B3748}"/>
              </a:ext>
            </a:extLst>
          </p:cNvPr>
          <p:cNvPicPr>
            <a:picLocks noChangeAspect="1"/>
          </p:cNvPicPr>
          <p:nvPr/>
        </p:nvPicPr>
        <p:blipFill>
          <a:blip r:embed="rId3"/>
          <a:stretch>
            <a:fillRect/>
          </a:stretch>
        </p:blipFill>
        <p:spPr>
          <a:xfrm>
            <a:off x="2554790" y="164741"/>
            <a:ext cx="3386949" cy="452455"/>
          </a:xfrm>
          <a:prstGeom prst="rect">
            <a:avLst/>
          </a:prstGeom>
        </p:spPr>
      </p:pic>
    </p:spTree>
    <p:extLst>
      <p:ext uri="{BB962C8B-B14F-4D97-AF65-F5344CB8AC3E}">
        <p14:creationId xmlns:p14="http://schemas.microsoft.com/office/powerpoint/2010/main" val="158215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49F189-04CE-484D-B2EC-1F7AD9B9DA8A}"/>
              </a:ext>
            </a:extLst>
          </p:cNvPr>
          <p:cNvPicPr>
            <a:picLocks noChangeAspect="1"/>
          </p:cNvPicPr>
          <p:nvPr/>
        </p:nvPicPr>
        <p:blipFill>
          <a:blip r:embed="rId2"/>
          <a:stretch>
            <a:fillRect/>
          </a:stretch>
        </p:blipFill>
        <p:spPr>
          <a:xfrm>
            <a:off x="2085613" y="3077738"/>
            <a:ext cx="4205650" cy="594150"/>
          </a:xfrm>
          <a:prstGeom prst="rect">
            <a:avLst/>
          </a:prstGeom>
        </p:spPr>
      </p:pic>
    </p:spTree>
    <p:extLst>
      <p:ext uri="{BB962C8B-B14F-4D97-AF65-F5344CB8AC3E}">
        <p14:creationId xmlns:p14="http://schemas.microsoft.com/office/powerpoint/2010/main" val="2401789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DE4F97-3E9F-4028-8BAE-5DDA5C876263}"/>
              </a:ext>
            </a:extLst>
          </p:cNvPr>
          <p:cNvSpPr txBox="1"/>
          <p:nvPr/>
        </p:nvSpPr>
        <p:spPr>
          <a:xfrm>
            <a:off x="2141286" y="332509"/>
            <a:ext cx="7035684" cy="954107"/>
          </a:xfrm>
          <a:prstGeom prst="rect">
            <a:avLst/>
          </a:prstGeom>
          <a:noFill/>
        </p:spPr>
        <p:txBody>
          <a:bodyPr wrap="square">
            <a:spAutoFit/>
          </a:bodyPr>
          <a:lstStyle/>
          <a:p>
            <a:r>
              <a:rPr lang="en-US" b="1" i="1" dirty="0">
                <a:effectLst/>
                <a:latin typeface="Lato-light"/>
              </a:rPr>
              <a:t>We advocate, encourage and support lifewide and ecological approaches to learning, development, creativity and education</a:t>
            </a:r>
            <a:r>
              <a:rPr lang="en-US" b="0" i="1" dirty="0">
                <a:effectLst/>
                <a:latin typeface="Lato-light"/>
              </a:rPr>
              <a:t>﻿</a:t>
            </a:r>
            <a:br>
              <a:rPr lang="en-US" sz="2000" dirty="0"/>
            </a:br>
            <a:endParaRPr lang="en-GB" sz="2000" b="1" dirty="0"/>
          </a:p>
        </p:txBody>
      </p:sp>
      <p:pic>
        <p:nvPicPr>
          <p:cNvPr id="5" name="Picture 4" descr="A picture containing text, clipart&#10;&#10;Description automatically generated">
            <a:extLst>
              <a:ext uri="{FF2B5EF4-FFF2-40B4-BE49-F238E27FC236}">
                <a16:creationId xmlns:a16="http://schemas.microsoft.com/office/drawing/2014/main" id="{77ACAE6C-CA40-4438-A786-EDAFEE1B1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54" y="254571"/>
            <a:ext cx="1741546" cy="954107"/>
          </a:xfrm>
          <a:prstGeom prst="rect">
            <a:avLst/>
          </a:prstGeom>
        </p:spPr>
      </p:pic>
      <p:sp>
        <p:nvSpPr>
          <p:cNvPr id="7" name="TextBox 6">
            <a:extLst>
              <a:ext uri="{FF2B5EF4-FFF2-40B4-BE49-F238E27FC236}">
                <a16:creationId xmlns:a16="http://schemas.microsoft.com/office/drawing/2014/main" id="{D3E8165F-038E-4BD0-A71C-8A0EAC6180AE}"/>
              </a:ext>
            </a:extLst>
          </p:cNvPr>
          <p:cNvSpPr txBox="1"/>
          <p:nvPr/>
        </p:nvSpPr>
        <p:spPr>
          <a:xfrm>
            <a:off x="464616" y="1941566"/>
            <a:ext cx="8571606" cy="4832092"/>
          </a:xfrm>
          <a:prstGeom prst="rect">
            <a:avLst/>
          </a:prstGeom>
          <a:noFill/>
        </p:spPr>
        <p:txBody>
          <a:bodyPr wrap="square">
            <a:spAutoFit/>
          </a:bodyPr>
          <a:lstStyle/>
          <a:p>
            <a:r>
              <a:rPr lang="en-GB" sz="2800" b="1" dirty="0">
                <a:effectLst/>
                <a:latin typeface="Calibri" panose="020F0502020204030204" pitchFamily="34" charset="0"/>
                <a:ea typeface="Calibri" panose="020F0502020204030204" pitchFamily="34" charset="0"/>
                <a:cs typeface="Times New Roman" panose="02020603050405020304" pitchFamily="18" charset="0"/>
              </a:rPr>
              <a:t>Personal</a:t>
            </a:r>
            <a:r>
              <a:rPr lang="en-GB" sz="2800" dirty="0">
                <a:effectLst/>
                <a:latin typeface="Calibri" panose="020F0502020204030204" pitchFamily="34" charset="0"/>
                <a:ea typeface="Calibri" panose="020F0502020204030204" pitchFamily="34" charset="0"/>
                <a:cs typeface="Times New Roman" panose="02020603050405020304" pitchFamily="18" charset="0"/>
              </a:rPr>
              <a:t> - why am I participating in this inquiry?</a:t>
            </a:r>
          </a:p>
          <a:p>
            <a:endParaRPr lang="en-GB" sz="2800" dirty="0">
              <a:latin typeface="Calibri" panose="020F0502020204030204" pitchFamily="34" charset="0"/>
              <a:ea typeface="Calibri" panose="020F0502020204030204" pitchFamily="34" charset="0"/>
              <a:cs typeface="Times New Roman" panose="02020603050405020304" pitchFamily="18" charset="0"/>
            </a:endParaRPr>
          </a:p>
          <a:p>
            <a:r>
              <a:rPr lang="en-GB" sz="2800" b="1" dirty="0">
                <a:effectLst/>
                <a:latin typeface="Calibri" panose="020F0502020204030204" pitchFamily="34" charset="0"/>
                <a:ea typeface="Calibri" panose="020F0502020204030204" pitchFamily="34" charset="0"/>
                <a:cs typeface="Times New Roman" panose="02020603050405020304" pitchFamily="18" charset="0"/>
              </a:rPr>
              <a:t>Educational</a:t>
            </a:r>
            <a:r>
              <a:rPr lang="en-GB" sz="2800" dirty="0">
                <a:effectLst/>
                <a:latin typeface="Calibri" panose="020F0502020204030204" pitchFamily="34" charset="0"/>
                <a:ea typeface="Calibri" panose="020F0502020204030204" pitchFamily="34" charset="0"/>
                <a:cs typeface="Times New Roman" panose="02020603050405020304" pitchFamily="18" charset="0"/>
              </a:rPr>
              <a:t> - how might we apply our learning in educational </a:t>
            </a:r>
            <a:r>
              <a:rPr lang="en-GB" sz="2800" dirty="0">
                <a:latin typeface="Calibri" panose="020F0502020204030204" pitchFamily="34" charset="0"/>
                <a:ea typeface="Calibri" panose="020F0502020204030204" pitchFamily="34" charset="0"/>
                <a:cs typeface="Times New Roman" panose="02020603050405020304" pitchFamily="18" charset="0"/>
              </a:rPr>
              <a:t>or </a:t>
            </a:r>
            <a:r>
              <a:rPr lang="en-GB" sz="2800" dirty="0">
                <a:effectLst/>
                <a:latin typeface="Calibri" panose="020F0502020204030204" pitchFamily="34" charset="0"/>
                <a:ea typeface="Calibri" panose="020F0502020204030204" pitchFamily="34" charset="0"/>
                <a:cs typeface="Times New Roman" panose="02020603050405020304" pitchFamily="18" charset="0"/>
              </a:rPr>
              <a:t>work settings? </a:t>
            </a:r>
          </a:p>
          <a:p>
            <a:endParaRPr lang="en-GB" sz="2800" dirty="0">
              <a:latin typeface="Calibri" panose="020F0502020204030204" pitchFamily="34" charset="0"/>
              <a:cs typeface="Times New Roman" panose="02020603050405020304" pitchFamily="18" charset="0"/>
            </a:endParaRPr>
          </a:p>
          <a:p>
            <a:r>
              <a:rPr lang="en-GB" sz="2800" b="1" dirty="0">
                <a:latin typeface="Calibri" panose="020F0502020204030204" pitchFamily="34" charset="0"/>
                <a:cs typeface="Times New Roman" panose="02020603050405020304" pitchFamily="18" charset="0"/>
              </a:rPr>
              <a:t>Social</a:t>
            </a:r>
            <a:r>
              <a:rPr lang="en-GB" sz="2800" dirty="0">
                <a:latin typeface="Calibri" panose="020F0502020204030204" pitchFamily="34" charset="0"/>
                <a:cs typeface="Times New Roman" panose="02020603050405020304" pitchFamily="18" charset="0"/>
              </a:rPr>
              <a:t> – how can we share the knowledge we develop more widely?</a:t>
            </a:r>
          </a:p>
          <a:p>
            <a:endParaRPr lang="en-GB" sz="2800" dirty="0">
              <a:latin typeface="Calibri" panose="020F0502020204030204" pitchFamily="34" charset="0"/>
              <a:cs typeface="Times New Roman" panose="02020603050405020304" pitchFamily="18" charset="0"/>
            </a:endParaRPr>
          </a:p>
          <a:p>
            <a:r>
              <a:rPr lang="en-GB" sz="2800" b="1" dirty="0">
                <a:latin typeface="Calibri" panose="020F0502020204030204" pitchFamily="34" charset="0"/>
                <a:cs typeface="Times New Roman" panose="02020603050405020304" pitchFamily="18" charset="0"/>
              </a:rPr>
              <a:t>Political </a:t>
            </a:r>
            <a:r>
              <a:rPr lang="en-GB" sz="2800" dirty="0">
                <a:latin typeface="Calibri" panose="020F0502020204030204" pitchFamily="34" charset="0"/>
                <a:cs typeface="Times New Roman" panose="02020603050405020304" pitchFamily="18" charset="0"/>
              </a:rPr>
              <a:t>– how can the insights we develop be used to persuade policy makers to value a lifewide perspective</a:t>
            </a:r>
          </a:p>
          <a:p>
            <a:r>
              <a:rPr lang="en-GB" sz="2800" dirty="0">
                <a:latin typeface="Calibri" panose="020F0502020204030204" pitchFamily="34" charset="0"/>
                <a:cs typeface="Times New Roman" panose="02020603050405020304" pitchFamily="18" charset="0"/>
              </a:rPr>
              <a:t> </a:t>
            </a:r>
            <a:endParaRPr lang="en-GB" sz="2800" dirty="0"/>
          </a:p>
        </p:txBody>
      </p:sp>
      <p:pic>
        <p:nvPicPr>
          <p:cNvPr id="9" name="Picture 8">
            <a:extLst>
              <a:ext uri="{FF2B5EF4-FFF2-40B4-BE49-F238E27FC236}">
                <a16:creationId xmlns:a16="http://schemas.microsoft.com/office/drawing/2014/main" id="{36CDA028-15E0-4667-96CF-A2CAD9E0E6DF}"/>
              </a:ext>
            </a:extLst>
          </p:cNvPr>
          <p:cNvPicPr>
            <a:picLocks noChangeAspect="1"/>
          </p:cNvPicPr>
          <p:nvPr/>
        </p:nvPicPr>
        <p:blipFill>
          <a:blip r:embed="rId3"/>
          <a:stretch>
            <a:fillRect/>
          </a:stretch>
        </p:blipFill>
        <p:spPr>
          <a:xfrm>
            <a:off x="1133526" y="1333401"/>
            <a:ext cx="4107819" cy="383698"/>
          </a:xfrm>
          <a:prstGeom prst="rect">
            <a:avLst/>
          </a:prstGeom>
        </p:spPr>
      </p:pic>
      <p:pic>
        <p:nvPicPr>
          <p:cNvPr id="12" name="Picture 11">
            <a:extLst>
              <a:ext uri="{FF2B5EF4-FFF2-40B4-BE49-F238E27FC236}">
                <a16:creationId xmlns:a16="http://schemas.microsoft.com/office/drawing/2014/main" id="{BED80931-0CCB-42AE-BA25-3A5D0E460ECA}"/>
              </a:ext>
            </a:extLst>
          </p:cNvPr>
          <p:cNvPicPr>
            <a:picLocks noChangeAspect="1"/>
          </p:cNvPicPr>
          <p:nvPr/>
        </p:nvPicPr>
        <p:blipFill>
          <a:blip r:embed="rId4"/>
          <a:stretch>
            <a:fillRect/>
          </a:stretch>
        </p:blipFill>
        <p:spPr>
          <a:xfrm>
            <a:off x="5285698" y="1310344"/>
            <a:ext cx="2107731" cy="406755"/>
          </a:xfrm>
          <a:prstGeom prst="rect">
            <a:avLst/>
          </a:prstGeom>
        </p:spPr>
      </p:pic>
    </p:spTree>
    <p:extLst>
      <p:ext uri="{BB962C8B-B14F-4D97-AF65-F5344CB8AC3E}">
        <p14:creationId xmlns:p14="http://schemas.microsoft.com/office/powerpoint/2010/main" val="66541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78F567-029A-418B-B2B2-8D25E372FDC4}"/>
              </a:ext>
            </a:extLst>
          </p:cNvPr>
          <p:cNvSpPr/>
          <p:nvPr/>
        </p:nvSpPr>
        <p:spPr>
          <a:xfrm>
            <a:off x="316505" y="1181101"/>
            <a:ext cx="8548095" cy="4572000"/>
          </a:xfrm>
          <a:prstGeom prst="roundRect">
            <a:avLst/>
          </a:prstGeom>
          <a:solidFill>
            <a:srgbClr val="08DDE8">
              <a:alpha val="7411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F2B2C4-1E9D-47C7-9D63-E1AB648B4A98}"/>
              </a:ext>
            </a:extLst>
          </p:cNvPr>
          <p:cNvSpPr txBox="1"/>
          <p:nvPr/>
        </p:nvSpPr>
        <p:spPr>
          <a:xfrm>
            <a:off x="2118385" y="1220616"/>
            <a:ext cx="10537456" cy="707886"/>
          </a:xfrm>
          <a:prstGeom prst="rect">
            <a:avLst/>
          </a:prstGeom>
          <a:noFill/>
        </p:spPr>
        <p:txBody>
          <a:bodyPr wrap="square">
            <a:spAutoFit/>
          </a:bodyPr>
          <a:lstStyle/>
          <a:p>
            <a:r>
              <a:rPr lang="en-GB" sz="2000" b="1" dirty="0"/>
              <a:t>Lifewide Learning Research &amp; Development Group – </a:t>
            </a:r>
          </a:p>
          <a:p>
            <a:r>
              <a:rPr lang="en-GB" sz="2000" b="1" dirty="0"/>
              <a:t>Protected space for interaction, discussion, sharing &amp; learning </a:t>
            </a:r>
          </a:p>
        </p:txBody>
      </p:sp>
      <p:sp>
        <p:nvSpPr>
          <p:cNvPr id="10" name="TextBox 9">
            <a:extLst>
              <a:ext uri="{FF2B5EF4-FFF2-40B4-BE49-F238E27FC236}">
                <a16:creationId xmlns:a16="http://schemas.microsoft.com/office/drawing/2014/main" id="{D25DA8F3-734C-4D0B-B9A7-4CC74CF2CC75}"/>
              </a:ext>
            </a:extLst>
          </p:cNvPr>
          <p:cNvSpPr txBox="1"/>
          <p:nvPr/>
        </p:nvSpPr>
        <p:spPr>
          <a:xfrm>
            <a:off x="472440" y="2099213"/>
            <a:ext cx="2061748" cy="3046988"/>
          </a:xfrm>
          <a:prstGeom prst="rect">
            <a:avLst/>
          </a:prstGeom>
          <a:noFill/>
          <a:ln w="31750">
            <a:solidFill>
              <a:schemeClr val="tx1"/>
            </a:solidFill>
          </a:ln>
        </p:spPr>
        <p:txBody>
          <a:bodyPr wrap="square" rtlCol="0">
            <a:spAutoFit/>
          </a:bodyPr>
          <a:lstStyle/>
          <a:p>
            <a:pPr algn="ctr"/>
            <a:r>
              <a:rPr lang="en-GB" sz="1600" b="1" dirty="0"/>
              <a:t>WEEK -3 to 1</a:t>
            </a:r>
          </a:p>
          <a:p>
            <a:pPr algn="ctr"/>
            <a:endParaRPr lang="en-GB" sz="1600" b="1" dirty="0"/>
          </a:p>
          <a:p>
            <a:r>
              <a:rPr lang="en-GB" sz="1600" b="1" dirty="0"/>
              <a:t>1 Finding &amp;</a:t>
            </a:r>
          </a:p>
          <a:p>
            <a:r>
              <a:rPr lang="en-GB" sz="1600" b="1" dirty="0"/>
              <a:t>   connecting people</a:t>
            </a:r>
          </a:p>
          <a:p>
            <a:r>
              <a:rPr lang="en-GB" sz="1600" b="1" dirty="0"/>
              <a:t>2 Production of  </a:t>
            </a:r>
          </a:p>
          <a:p>
            <a:r>
              <a:rPr lang="en-GB" sz="1600" b="1" dirty="0"/>
              <a:t>   information &amp;    </a:t>
            </a:r>
          </a:p>
          <a:p>
            <a:r>
              <a:rPr lang="en-GB" sz="1600" b="1" dirty="0"/>
              <a:t>   infrastructure</a:t>
            </a:r>
          </a:p>
          <a:p>
            <a:r>
              <a:rPr lang="en-GB" sz="1600" b="1" dirty="0"/>
              <a:t>3 First Meeting</a:t>
            </a:r>
          </a:p>
          <a:p>
            <a:r>
              <a:rPr lang="en-GB" sz="1600" b="1" dirty="0"/>
              <a:t>   overview/discussion</a:t>
            </a:r>
          </a:p>
          <a:p>
            <a:r>
              <a:rPr lang="en-GB" sz="1600" b="1" dirty="0"/>
              <a:t>4 Experiential   </a:t>
            </a:r>
          </a:p>
          <a:p>
            <a:r>
              <a:rPr lang="en-GB" sz="1600" b="1" dirty="0"/>
              <a:t>   domains maps</a:t>
            </a:r>
          </a:p>
          <a:p>
            <a:r>
              <a:rPr lang="en-GB" sz="1600" b="1" dirty="0"/>
              <a:t>5 Initiation of process</a:t>
            </a:r>
          </a:p>
        </p:txBody>
      </p:sp>
      <p:sp>
        <p:nvSpPr>
          <p:cNvPr id="11" name="TextBox 10">
            <a:extLst>
              <a:ext uri="{FF2B5EF4-FFF2-40B4-BE49-F238E27FC236}">
                <a16:creationId xmlns:a16="http://schemas.microsoft.com/office/drawing/2014/main" id="{426FEEF9-87C4-48EC-A6E6-2BC00AADE9A2}"/>
              </a:ext>
            </a:extLst>
          </p:cNvPr>
          <p:cNvSpPr txBox="1"/>
          <p:nvPr/>
        </p:nvSpPr>
        <p:spPr>
          <a:xfrm>
            <a:off x="7198178" y="2099213"/>
            <a:ext cx="1538498" cy="3046988"/>
          </a:xfrm>
          <a:prstGeom prst="rect">
            <a:avLst/>
          </a:prstGeom>
          <a:noFill/>
          <a:ln w="31750">
            <a:solidFill>
              <a:schemeClr val="tx1"/>
            </a:solidFill>
          </a:ln>
        </p:spPr>
        <p:txBody>
          <a:bodyPr wrap="square" rtlCol="0">
            <a:spAutoFit/>
          </a:bodyPr>
          <a:lstStyle/>
          <a:p>
            <a:pPr algn="ctr"/>
            <a:r>
              <a:rPr lang="en-GB" sz="1600" b="1" dirty="0"/>
              <a:t>WEEK 6</a:t>
            </a:r>
          </a:p>
          <a:p>
            <a:pPr algn="ctr"/>
            <a:endParaRPr lang="en-GB" sz="1600" b="1" dirty="0"/>
          </a:p>
          <a:p>
            <a:r>
              <a:rPr lang="en-GB" sz="1600" b="1" dirty="0"/>
              <a:t>1 Final Meeting </a:t>
            </a:r>
          </a:p>
          <a:p>
            <a:r>
              <a:rPr lang="en-GB" sz="1600" b="1" dirty="0"/>
              <a:t>   to share our </a:t>
            </a:r>
          </a:p>
          <a:p>
            <a:r>
              <a:rPr lang="en-GB" sz="1600" b="1" dirty="0"/>
              <a:t>   experiences</a:t>
            </a:r>
          </a:p>
          <a:p>
            <a:r>
              <a:rPr lang="en-GB" sz="1600" b="1" dirty="0"/>
              <a:t>   and insights</a:t>
            </a:r>
          </a:p>
          <a:p>
            <a:r>
              <a:rPr lang="en-GB" sz="1600" b="1" dirty="0"/>
              <a:t>2 </a:t>
            </a:r>
            <a:r>
              <a:rPr lang="en-GB" sz="1600" b="1" dirty="0" err="1"/>
              <a:t>Planing</a:t>
            </a:r>
            <a:r>
              <a:rPr lang="en-GB" sz="1600" b="1" dirty="0"/>
              <a:t> how we might curate and distribute the knowledge we have gained</a:t>
            </a:r>
          </a:p>
        </p:txBody>
      </p:sp>
      <p:sp>
        <p:nvSpPr>
          <p:cNvPr id="12" name="TextBox 11">
            <a:extLst>
              <a:ext uri="{FF2B5EF4-FFF2-40B4-BE49-F238E27FC236}">
                <a16:creationId xmlns:a16="http://schemas.microsoft.com/office/drawing/2014/main" id="{3C49B43B-2D46-4558-89B2-34DB4DF69963}"/>
              </a:ext>
            </a:extLst>
          </p:cNvPr>
          <p:cNvSpPr txBox="1"/>
          <p:nvPr/>
        </p:nvSpPr>
        <p:spPr>
          <a:xfrm>
            <a:off x="2534187" y="2099213"/>
            <a:ext cx="4663991" cy="3046988"/>
          </a:xfrm>
          <a:prstGeom prst="rect">
            <a:avLst/>
          </a:prstGeom>
          <a:noFill/>
          <a:ln w="31750">
            <a:solidFill>
              <a:schemeClr val="tx1"/>
            </a:solidFill>
          </a:ln>
        </p:spPr>
        <p:txBody>
          <a:bodyPr wrap="square" rtlCol="0">
            <a:spAutoFit/>
          </a:bodyPr>
          <a:lstStyle/>
          <a:p>
            <a:r>
              <a:rPr lang="en-GB" sz="1600" b="1" dirty="0"/>
              <a:t>                        WEEKS 1 – 5  </a:t>
            </a:r>
          </a:p>
          <a:p>
            <a:endParaRPr lang="en-GB" sz="1600" b="1" dirty="0"/>
          </a:p>
          <a:p>
            <a:pPr marL="177800" indent="-177800">
              <a:buAutoNum type="arabicPlain"/>
            </a:pPr>
            <a:r>
              <a:rPr lang="en-GB" sz="1600" b="1" dirty="0"/>
              <a:t>Paying more attention to how learning emerges in the different parts of our life noting anything interesting or particularly meaningful</a:t>
            </a:r>
          </a:p>
          <a:p>
            <a:pPr marL="177800" indent="-177800">
              <a:buAutoNum type="arabicPlain"/>
            </a:pPr>
            <a:r>
              <a:rPr lang="en-GB" sz="1600" b="1" dirty="0"/>
              <a:t>Creating five vignettes of our learning experiences drawing out interesting insights into the circumstances in which learning emerged and what it meant.</a:t>
            </a:r>
          </a:p>
          <a:p>
            <a:pPr marL="177800" indent="-177800"/>
            <a:r>
              <a:rPr lang="en-GB" sz="1600" b="1" dirty="0"/>
              <a:t>3 Sharing vignettes in the LinkedIn discussion space and commenting on the experiences of other participants</a:t>
            </a:r>
          </a:p>
        </p:txBody>
      </p:sp>
      <p:pic>
        <p:nvPicPr>
          <p:cNvPr id="3" name="Picture 2">
            <a:extLst>
              <a:ext uri="{FF2B5EF4-FFF2-40B4-BE49-F238E27FC236}">
                <a16:creationId xmlns:a16="http://schemas.microsoft.com/office/drawing/2014/main" id="{F3421C08-CB9B-41B1-80D6-16982F7288DD}"/>
              </a:ext>
            </a:extLst>
          </p:cNvPr>
          <p:cNvPicPr>
            <a:picLocks noChangeAspect="1"/>
          </p:cNvPicPr>
          <p:nvPr/>
        </p:nvPicPr>
        <p:blipFill>
          <a:blip r:embed="rId2"/>
          <a:stretch>
            <a:fillRect/>
          </a:stretch>
        </p:blipFill>
        <p:spPr>
          <a:xfrm>
            <a:off x="1061646" y="451604"/>
            <a:ext cx="3510354" cy="368818"/>
          </a:xfrm>
          <a:prstGeom prst="rect">
            <a:avLst/>
          </a:prstGeom>
        </p:spPr>
      </p:pic>
      <p:pic>
        <p:nvPicPr>
          <p:cNvPr id="9" name="Picture 8">
            <a:extLst>
              <a:ext uri="{FF2B5EF4-FFF2-40B4-BE49-F238E27FC236}">
                <a16:creationId xmlns:a16="http://schemas.microsoft.com/office/drawing/2014/main" id="{E8C51C82-2274-4925-9E7E-6C1FFB7566B0}"/>
              </a:ext>
            </a:extLst>
          </p:cNvPr>
          <p:cNvPicPr>
            <a:picLocks noChangeAspect="1"/>
          </p:cNvPicPr>
          <p:nvPr/>
        </p:nvPicPr>
        <p:blipFill>
          <a:blip r:embed="rId3"/>
          <a:stretch>
            <a:fillRect/>
          </a:stretch>
        </p:blipFill>
        <p:spPr>
          <a:xfrm>
            <a:off x="4638471" y="483816"/>
            <a:ext cx="3466367" cy="355863"/>
          </a:xfrm>
          <a:prstGeom prst="rect">
            <a:avLst/>
          </a:prstGeom>
        </p:spPr>
      </p:pic>
      <p:pic>
        <p:nvPicPr>
          <p:cNvPr id="4" name="Picture 3">
            <a:extLst>
              <a:ext uri="{FF2B5EF4-FFF2-40B4-BE49-F238E27FC236}">
                <a16:creationId xmlns:a16="http://schemas.microsoft.com/office/drawing/2014/main" id="{05BE287A-319E-4BDF-9758-76443AAB91DF}"/>
              </a:ext>
            </a:extLst>
          </p:cNvPr>
          <p:cNvPicPr>
            <a:picLocks noChangeAspect="1"/>
          </p:cNvPicPr>
          <p:nvPr/>
        </p:nvPicPr>
        <p:blipFill>
          <a:blip r:embed="rId4"/>
          <a:stretch>
            <a:fillRect/>
          </a:stretch>
        </p:blipFill>
        <p:spPr>
          <a:xfrm>
            <a:off x="713447" y="1333136"/>
            <a:ext cx="1404938" cy="396911"/>
          </a:xfrm>
          <a:prstGeom prst="rect">
            <a:avLst/>
          </a:prstGeom>
        </p:spPr>
      </p:pic>
    </p:spTree>
    <p:extLst>
      <p:ext uri="{BB962C8B-B14F-4D97-AF65-F5344CB8AC3E}">
        <p14:creationId xmlns:p14="http://schemas.microsoft.com/office/powerpoint/2010/main" val="365003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D8B4A3-BA0B-48B4-8E66-C1F358022259}"/>
              </a:ext>
            </a:extLst>
          </p:cNvPr>
          <p:cNvPicPr>
            <a:picLocks noChangeAspect="1"/>
          </p:cNvPicPr>
          <p:nvPr/>
        </p:nvPicPr>
        <p:blipFill>
          <a:blip r:embed="rId2"/>
          <a:stretch>
            <a:fillRect/>
          </a:stretch>
        </p:blipFill>
        <p:spPr>
          <a:xfrm>
            <a:off x="390293" y="2605296"/>
            <a:ext cx="8196146" cy="4050902"/>
          </a:xfrm>
          <a:prstGeom prst="rect">
            <a:avLst/>
          </a:prstGeom>
        </p:spPr>
      </p:pic>
      <p:sp>
        <p:nvSpPr>
          <p:cNvPr id="9" name="TextBox 8">
            <a:extLst>
              <a:ext uri="{FF2B5EF4-FFF2-40B4-BE49-F238E27FC236}">
                <a16:creationId xmlns:a16="http://schemas.microsoft.com/office/drawing/2014/main" id="{B02AD6EB-7746-400F-8CAE-8DB7F81B4525}"/>
              </a:ext>
            </a:extLst>
          </p:cNvPr>
          <p:cNvSpPr txBox="1"/>
          <p:nvPr/>
        </p:nvSpPr>
        <p:spPr>
          <a:xfrm>
            <a:off x="100359" y="1587615"/>
            <a:ext cx="8943277" cy="830997"/>
          </a:xfrm>
          <a:prstGeom prst="rect">
            <a:avLst/>
          </a:prstGeom>
          <a:noFill/>
        </p:spPr>
        <p:txBody>
          <a:bodyPr wrap="square">
            <a:spAutoFit/>
          </a:bodyPr>
          <a:lstStyle/>
          <a:p>
            <a:pPr algn="ctr"/>
            <a:r>
              <a:rPr lang="en-US" sz="2400" i="1" dirty="0"/>
              <a:t>To make aware….the whole life embracing understanding of the learning of adults I will use the expression “lifewide learning”:</a:t>
            </a:r>
            <a:endParaRPr lang="en-GB" sz="2400" i="1" dirty="0"/>
          </a:p>
        </p:txBody>
      </p:sp>
      <p:pic>
        <p:nvPicPr>
          <p:cNvPr id="11" name="Picture 10">
            <a:extLst>
              <a:ext uri="{FF2B5EF4-FFF2-40B4-BE49-F238E27FC236}">
                <a16:creationId xmlns:a16="http://schemas.microsoft.com/office/drawing/2014/main" id="{F7B0D087-D286-4643-A140-D2202D6E2C75}"/>
              </a:ext>
            </a:extLst>
          </p:cNvPr>
          <p:cNvPicPr>
            <a:picLocks noChangeAspect="1"/>
          </p:cNvPicPr>
          <p:nvPr/>
        </p:nvPicPr>
        <p:blipFill>
          <a:blip r:embed="rId3"/>
          <a:stretch>
            <a:fillRect/>
          </a:stretch>
        </p:blipFill>
        <p:spPr>
          <a:xfrm>
            <a:off x="2332446" y="285193"/>
            <a:ext cx="4479107" cy="332906"/>
          </a:xfrm>
          <a:prstGeom prst="rect">
            <a:avLst/>
          </a:prstGeom>
        </p:spPr>
      </p:pic>
      <p:sp>
        <p:nvSpPr>
          <p:cNvPr id="12" name="TextBox 11">
            <a:extLst>
              <a:ext uri="{FF2B5EF4-FFF2-40B4-BE49-F238E27FC236}">
                <a16:creationId xmlns:a16="http://schemas.microsoft.com/office/drawing/2014/main" id="{10218602-490A-4C93-A325-83CC91344936}"/>
              </a:ext>
            </a:extLst>
          </p:cNvPr>
          <p:cNvSpPr txBox="1"/>
          <p:nvPr/>
        </p:nvSpPr>
        <p:spPr>
          <a:xfrm>
            <a:off x="100360" y="645324"/>
            <a:ext cx="8943278" cy="830997"/>
          </a:xfrm>
          <a:prstGeom prst="rect">
            <a:avLst/>
          </a:prstGeom>
          <a:noFill/>
        </p:spPr>
        <p:txBody>
          <a:bodyPr wrap="square">
            <a:spAutoFit/>
          </a:bodyPr>
          <a:lstStyle/>
          <a:p>
            <a:pPr fontAlgn="t"/>
            <a:r>
              <a:rPr lang="en-GB" sz="2400" i="0" dirty="0">
                <a:solidFill>
                  <a:srgbClr val="202124"/>
                </a:solidFill>
                <a:effectLst/>
              </a:rPr>
              <a:t>“The whole of life is learning therefore education can have no ending</a:t>
            </a:r>
            <a:r>
              <a:rPr lang="en-US" sz="2400" i="0" dirty="0">
                <a:solidFill>
                  <a:srgbClr val="202124"/>
                </a:solidFill>
                <a:effectLst/>
              </a:rPr>
              <a:t>.”</a:t>
            </a:r>
          </a:p>
          <a:p>
            <a:pPr fontAlgn="t"/>
            <a:r>
              <a:rPr lang="en-US" sz="2400" dirty="0">
                <a:solidFill>
                  <a:srgbClr val="202124"/>
                </a:solidFill>
              </a:rPr>
              <a:t>                                     Eduard Lindeman      (&amp; John Dewey)</a:t>
            </a:r>
            <a:endParaRPr lang="en-US" sz="2400" i="0" dirty="0">
              <a:solidFill>
                <a:srgbClr val="202124"/>
              </a:solidFill>
              <a:effectLst/>
            </a:endParaRPr>
          </a:p>
        </p:txBody>
      </p:sp>
      <p:sp>
        <p:nvSpPr>
          <p:cNvPr id="13" name="TextBox 12">
            <a:extLst>
              <a:ext uri="{FF2B5EF4-FFF2-40B4-BE49-F238E27FC236}">
                <a16:creationId xmlns:a16="http://schemas.microsoft.com/office/drawing/2014/main" id="{D7E17939-5CB5-4B24-AEFE-C2210C932F9A}"/>
              </a:ext>
            </a:extLst>
          </p:cNvPr>
          <p:cNvSpPr txBox="1"/>
          <p:nvPr/>
        </p:nvSpPr>
        <p:spPr>
          <a:xfrm>
            <a:off x="390293" y="2723596"/>
            <a:ext cx="7962898" cy="400110"/>
          </a:xfrm>
          <a:prstGeom prst="rect">
            <a:avLst/>
          </a:prstGeom>
          <a:noFill/>
        </p:spPr>
        <p:txBody>
          <a:bodyPr wrap="square">
            <a:spAutoFit/>
          </a:bodyPr>
          <a:lstStyle/>
          <a:p>
            <a:pPr fontAlgn="t"/>
            <a:r>
              <a:rPr lang="en-GB" sz="2000" b="1" dirty="0"/>
              <a:t>Jost </a:t>
            </a:r>
            <a:r>
              <a:rPr lang="en-GB" sz="2000" b="1" dirty="0" err="1"/>
              <a:t>Reischmann</a:t>
            </a:r>
            <a:r>
              <a:rPr lang="en-GB" sz="2000" b="1" dirty="0"/>
              <a:t> (1986)</a:t>
            </a:r>
            <a:endParaRPr lang="en-US" sz="2000" b="0" i="0" dirty="0">
              <a:solidFill>
                <a:srgbClr val="202124"/>
              </a:solidFill>
              <a:effectLst/>
            </a:endParaRPr>
          </a:p>
        </p:txBody>
      </p:sp>
    </p:spTree>
    <p:extLst>
      <p:ext uri="{BB962C8B-B14F-4D97-AF65-F5344CB8AC3E}">
        <p14:creationId xmlns:p14="http://schemas.microsoft.com/office/powerpoint/2010/main" val="411855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8" name="Text Box 10">
            <a:extLst>
              <a:ext uri="{FF2B5EF4-FFF2-40B4-BE49-F238E27FC236}">
                <a16:creationId xmlns:a16="http://schemas.microsoft.com/office/drawing/2014/main" id="{78F481E4-5FEE-455E-9CD2-1B73F3FB49B9}"/>
              </a:ext>
            </a:extLst>
          </p:cNvPr>
          <p:cNvSpPr txBox="1">
            <a:spLocks noChangeArrowheads="1"/>
          </p:cNvSpPr>
          <p:nvPr/>
        </p:nvSpPr>
        <p:spPr bwMode="auto">
          <a:xfrm rot="16200000">
            <a:off x="-961889" y="2372628"/>
            <a:ext cx="3087462" cy="707886"/>
          </a:xfrm>
          <a:prstGeom prst="rect">
            <a:avLst/>
          </a:prstGeom>
          <a:noFill/>
          <a:ln w="9525">
            <a:noFill/>
            <a:miter lim="800000"/>
            <a:headEnd/>
            <a:tailEnd/>
          </a:ln>
        </p:spPr>
        <p:txBody>
          <a:bodyPr wrap="square">
            <a:spAutoFit/>
          </a:bodyPr>
          <a:lstStyle/>
          <a:p>
            <a:pPr algn="ctr">
              <a:defRPr/>
            </a:pPr>
            <a:r>
              <a:rPr lang="en-GB" sz="2000" b="1" dirty="0">
                <a:solidFill>
                  <a:prstClr val="black"/>
                </a:solidFill>
                <a:latin typeface="Arial Narrow" panose="020B0606020202030204" pitchFamily="34" charset="0"/>
                <a:cs typeface="Microsoft Sans Serif" pitchFamily="34" charset="0"/>
              </a:rPr>
              <a:t>Creating meaning everyday </a:t>
            </a:r>
          </a:p>
          <a:p>
            <a:pPr algn="ctr">
              <a:defRPr/>
            </a:pPr>
            <a:r>
              <a:rPr lang="en-GB" sz="2000" b="1" dirty="0">
                <a:solidFill>
                  <a:prstClr val="black"/>
                </a:solidFill>
                <a:latin typeface="Arial Narrow" panose="020B0606020202030204" pitchFamily="34" charset="0"/>
                <a:cs typeface="Microsoft Sans Serif" pitchFamily="34" charset="0"/>
              </a:rPr>
              <a:t>across the whole of our lives</a:t>
            </a:r>
          </a:p>
        </p:txBody>
      </p:sp>
      <p:sp>
        <p:nvSpPr>
          <p:cNvPr id="63512" name="Text Box 3">
            <a:extLst>
              <a:ext uri="{FF2B5EF4-FFF2-40B4-BE49-F238E27FC236}">
                <a16:creationId xmlns:a16="http://schemas.microsoft.com/office/drawing/2014/main" id="{3A17D239-60B0-41BE-9FA5-90B5F0560CF5}"/>
              </a:ext>
            </a:extLst>
          </p:cNvPr>
          <p:cNvSpPr txBox="1">
            <a:spLocks noChangeArrowheads="1"/>
          </p:cNvSpPr>
          <p:nvPr/>
        </p:nvSpPr>
        <p:spPr bwMode="auto">
          <a:xfrm>
            <a:off x="6623050" y="3920280"/>
            <a:ext cx="2520950" cy="2554545"/>
          </a:xfrm>
          <a:prstGeom prst="rect">
            <a:avLst/>
          </a:prstGeom>
          <a:noFill/>
          <a:ln w="9525">
            <a:noFill/>
            <a:miter lim="800000"/>
            <a:headEnd/>
            <a:tailEnd/>
          </a:ln>
        </p:spPr>
        <p:txBody>
          <a:bodyPr>
            <a:spAutoFit/>
          </a:bodyPr>
          <a:lstStyle/>
          <a:p>
            <a:pPr>
              <a:defRPr/>
            </a:pPr>
            <a:r>
              <a:rPr lang="en-GB" sz="2000" dirty="0">
                <a:solidFill>
                  <a:prstClr val="black"/>
                </a:solidFill>
                <a:latin typeface="Arial Narrow" pitchFamily="34" charset="0"/>
              </a:rPr>
              <a:t>Informal</a:t>
            </a:r>
          </a:p>
          <a:p>
            <a:pPr>
              <a:defRPr/>
            </a:pPr>
            <a:r>
              <a:rPr lang="en-GB" sz="2000" dirty="0">
                <a:solidFill>
                  <a:prstClr val="black"/>
                </a:solidFill>
                <a:latin typeface="Arial Narrow" pitchFamily="34" charset="0"/>
              </a:rPr>
              <a:t>Contextual</a:t>
            </a:r>
          </a:p>
          <a:p>
            <a:pPr>
              <a:defRPr/>
            </a:pPr>
            <a:r>
              <a:rPr lang="en-GB" sz="2000" dirty="0">
                <a:solidFill>
                  <a:prstClr val="black"/>
                </a:solidFill>
                <a:latin typeface="Arial Narrow" pitchFamily="34" charset="0"/>
              </a:rPr>
              <a:t>Interest</a:t>
            </a:r>
          </a:p>
          <a:p>
            <a:pPr>
              <a:defRPr/>
            </a:pPr>
            <a:r>
              <a:rPr lang="en-GB" sz="2000" dirty="0">
                <a:solidFill>
                  <a:prstClr val="black"/>
                </a:solidFill>
                <a:latin typeface="Arial Narrow" pitchFamily="34" charset="0"/>
              </a:rPr>
              <a:t>Emergent</a:t>
            </a:r>
          </a:p>
          <a:p>
            <a:pPr>
              <a:defRPr/>
            </a:pPr>
            <a:r>
              <a:rPr lang="en-GB" sz="2000" dirty="0">
                <a:solidFill>
                  <a:prstClr val="black"/>
                </a:solidFill>
                <a:latin typeface="Arial Narrow" pitchFamily="34" charset="0"/>
              </a:rPr>
              <a:t>Intrinsic Motivation</a:t>
            </a:r>
          </a:p>
          <a:p>
            <a:pPr>
              <a:defRPr/>
            </a:pPr>
            <a:r>
              <a:rPr lang="en-GB" sz="2000" dirty="0">
                <a:solidFill>
                  <a:prstClr val="black"/>
                </a:solidFill>
                <a:latin typeface="Arial Narrow" pitchFamily="34" charset="0"/>
              </a:rPr>
              <a:t>Emotional</a:t>
            </a:r>
          </a:p>
          <a:p>
            <a:pPr>
              <a:defRPr/>
            </a:pPr>
            <a:r>
              <a:rPr lang="en-GB" sz="2000" dirty="0">
                <a:solidFill>
                  <a:prstClr val="black"/>
                </a:solidFill>
                <a:latin typeface="Arial Narrow" pitchFamily="34" charset="0"/>
              </a:rPr>
              <a:t>Self-directed</a:t>
            </a:r>
          </a:p>
          <a:p>
            <a:pPr>
              <a:defRPr/>
            </a:pPr>
            <a:r>
              <a:rPr lang="en-GB" sz="2000" dirty="0">
                <a:solidFill>
                  <a:prstClr val="black"/>
                </a:solidFill>
                <a:latin typeface="Arial Narrow" pitchFamily="34" charset="0"/>
              </a:rPr>
              <a:t>Social/collaborative</a:t>
            </a:r>
          </a:p>
        </p:txBody>
      </p:sp>
      <p:sp>
        <p:nvSpPr>
          <p:cNvPr id="63513" name="Text Box 3">
            <a:extLst>
              <a:ext uri="{FF2B5EF4-FFF2-40B4-BE49-F238E27FC236}">
                <a16:creationId xmlns:a16="http://schemas.microsoft.com/office/drawing/2014/main" id="{BD2EB343-33FE-429D-802D-8809A95094F7}"/>
              </a:ext>
            </a:extLst>
          </p:cNvPr>
          <p:cNvSpPr txBox="1">
            <a:spLocks noChangeArrowheads="1"/>
          </p:cNvSpPr>
          <p:nvPr/>
        </p:nvSpPr>
        <p:spPr bwMode="auto">
          <a:xfrm>
            <a:off x="1051175" y="3920280"/>
            <a:ext cx="3673475" cy="2554545"/>
          </a:xfrm>
          <a:prstGeom prst="rect">
            <a:avLst/>
          </a:prstGeom>
          <a:noFill/>
          <a:ln w="9525">
            <a:noFill/>
            <a:miter lim="800000"/>
            <a:headEnd/>
            <a:tailEnd/>
          </a:ln>
        </p:spPr>
        <p:txBody>
          <a:bodyPr>
            <a:spAutoFit/>
          </a:bodyPr>
          <a:lstStyle/>
          <a:p>
            <a:pPr>
              <a:defRPr/>
            </a:pPr>
            <a:r>
              <a:rPr lang="en-GB" sz="2000" dirty="0">
                <a:solidFill>
                  <a:prstClr val="black"/>
                </a:solidFill>
                <a:latin typeface="Arial Narrow" pitchFamily="34" charset="0"/>
              </a:rPr>
              <a:t>Formal  / non-formal</a:t>
            </a:r>
          </a:p>
          <a:p>
            <a:pPr>
              <a:defRPr/>
            </a:pPr>
            <a:r>
              <a:rPr lang="en-GB" sz="2000" dirty="0">
                <a:solidFill>
                  <a:prstClr val="black"/>
                </a:solidFill>
                <a:latin typeface="Arial Narrow" pitchFamily="34" charset="0"/>
              </a:rPr>
              <a:t>Abstract</a:t>
            </a:r>
          </a:p>
          <a:p>
            <a:pPr>
              <a:defRPr/>
            </a:pPr>
            <a:r>
              <a:rPr lang="en-GB" sz="2000" dirty="0">
                <a:solidFill>
                  <a:prstClr val="black"/>
                </a:solidFill>
                <a:latin typeface="Arial Narrow" pitchFamily="34" charset="0"/>
              </a:rPr>
              <a:t>Need</a:t>
            </a:r>
          </a:p>
          <a:p>
            <a:pPr>
              <a:defRPr/>
            </a:pPr>
            <a:r>
              <a:rPr lang="en-GB" sz="2000" dirty="0">
                <a:solidFill>
                  <a:prstClr val="black"/>
                </a:solidFill>
                <a:latin typeface="Arial Narrow" pitchFamily="34" charset="0"/>
              </a:rPr>
              <a:t>Planned</a:t>
            </a:r>
          </a:p>
          <a:p>
            <a:pPr>
              <a:defRPr/>
            </a:pPr>
            <a:r>
              <a:rPr lang="en-GB" sz="2000" dirty="0">
                <a:solidFill>
                  <a:prstClr val="black"/>
                </a:solidFill>
                <a:latin typeface="Arial Narrow" pitchFamily="34" charset="0"/>
              </a:rPr>
              <a:t>Extrinsic Motivation</a:t>
            </a:r>
          </a:p>
          <a:p>
            <a:pPr>
              <a:defRPr/>
            </a:pPr>
            <a:r>
              <a:rPr lang="en-GB" sz="2000" dirty="0">
                <a:solidFill>
                  <a:prstClr val="black"/>
                </a:solidFill>
                <a:latin typeface="Arial Narrow" pitchFamily="34" charset="0"/>
              </a:rPr>
              <a:t>Cognitive</a:t>
            </a:r>
          </a:p>
          <a:p>
            <a:pPr>
              <a:defRPr/>
            </a:pPr>
            <a:r>
              <a:rPr lang="en-GB" sz="2000" dirty="0">
                <a:solidFill>
                  <a:prstClr val="black"/>
                </a:solidFill>
                <a:latin typeface="Arial Narrow" pitchFamily="34" charset="0"/>
              </a:rPr>
              <a:t>Directed</a:t>
            </a:r>
          </a:p>
          <a:p>
            <a:pPr>
              <a:defRPr/>
            </a:pPr>
            <a:r>
              <a:rPr lang="en-GB" sz="2000" dirty="0">
                <a:solidFill>
                  <a:prstClr val="black"/>
                </a:solidFill>
                <a:latin typeface="Arial Narrow" pitchFamily="34" charset="0"/>
              </a:rPr>
              <a:t>Individual/personal</a:t>
            </a:r>
          </a:p>
        </p:txBody>
      </p:sp>
      <p:pic>
        <p:nvPicPr>
          <p:cNvPr id="4" name="Picture 3">
            <a:extLst>
              <a:ext uri="{FF2B5EF4-FFF2-40B4-BE49-F238E27FC236}">
                <a16:creationId xmlns:a16="http://schemas.microsoft.com/office/drawing/2014/main" id="{5E3902B0-78EB-4F18-9745-1C0104096F3F}"/>
              </a:ext>
            </a:extLst>
          </p:cNvPr>
          <p:cNvPicPr>
            <a:picLocks noChangeAspect="1"/>
          </p:cNvPicPr>
          <p:nvPr/>
        </p:nvPicPr>
        <p:blipFill>
          <a:blip r:embed="rId3"/>
          <a:stretch>
            <a:fillRect/>
          </a:stretch>
        </p:blipFill>
        <p:spPr>
          <a:xfrm>
            <a:off x="923675" y="1025369"/>
            <a:ext cx="7175370" cy="2009283"/>
          </a:xfrm>
          <a:prstGeom prst="rect">
            <a:avLst/>
          </a:prstGeom>
        </p:spPr>
      </p:pic>
      <p:sp>
        <p:nvSpPr>
          <p:cNvPr id="2" name="Rectangle: Rounded Corners 1">
            <a:extLst>
              <a:ext uri="{FF2B5EF4-FFF2-40B4-BE49-F238E27FC236}">
                <a16:creationId xmlns:a16="http://schemas.microsoft.com/office/drawing/2014/main" id="{C5E61496-564D-45D3-B623-A2BC40B640BC}"/>
              </a:ext>
            </a:extLst>
          </p:cNvPr>
          <p:cNvSpPr/>
          <p:nvPr/>
        </p:nvSpPr>
        <p:spPr>
          <a:xfrm>
            <a:off x="1101966" y="3070953"/>
            <a:ext cx="6997079" cy="814847"/>
          </a:xfrm>
          <a:prstGeom prst="roundRect">
            <a:avLst/>
          </a:prstGeom>
          <a:solidFill>
            <a:srgbClr val="83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8">
            <a:extLst>
              <a:ext uri="{FF2B5EF4-FFF2-40B4-BE49-F238E27FC236}">
                <a16:creationId xmlns:a16="http://schemas.microsoft.com/office/drawing/2014/main" id="{BC496FCE-4CED-4CC9-8297-BBDB51FB16E9}"/>
              </a:ext>
            </a:extLst>
          </p:cNvPr>
          <p:cNvSpPr txBox="1">
            <a:spLocks noChangeArrowheads="1"/>
          </p:cNvSpPr>
          <p:nvPr/>
        </p:nvSpPr>
        <p:spPr bwMode="auto">
          <a:xfrm>
            <a:off x="1067786" y="3037036"/>
            <a:ext cx="7141542" cy="800219"/>
          </a:xfrm>
          <a:prstGeom prst="rect">
            <a:avLst/>
          </a:prstGeom>
          <a:noFill/>
          <a:ln w="9525">
            <a:noFill/>
            <a:miter lim="800000"/>
            <a:headEnd/>
            <a:tailEnd/>
          </a:ln>
        </p:spPr>
        <p:txBody>
          <a:bodyPr wrap="square">
            <a:spAutoFit/>
          </a:bodyPr>
          <a:lstStyle/>
          <a:p>
            <a:pPr>
              <a:defRPr/>
            </a:pPr>
            <a:r>
              <a:rPr lang="en-GB" sz="2000" dirty="0">
                <a:solidFill>
                  <a:prstClr val="black"/>
                </a:solidFill>
                <a:latin typeface="Arial Narrow" panose="020B0606020202030204" pitchFamily="34" charset="0"/>
              </a:rPr>
              <a:t>  Now, All, Personal &amp; Significant – foundation for further lifelong learning</a:t>
            </a:r>
          </a:p>
          <a:p>
            <a:pPr>
              <a:defRPr/>
            </a:pPr>
            <a:endParaRPr lang="en-GB" sz="800" dirty="0">
              <a:solidFill>
                <a:prstClr val="black"/>
              </a:solidFill>
              <a:latin typeface="Arial Narrow" panose="020B0606020202030204" pitchFamily="34" charset="0"/>
            </a:endParaRPr>
          </a:p>
          <a:p>
            <a:pPr>
              <a:defRPr/>
            </a:pPr>
            <a:r>
              <a:rPr lang="en-GB" dirty="0">
                <a:solidFill>
                  <a:prstClr val="black"/>
                </a:solidFill>
                <a:latin typeface="Arial Narrow" panose="020B0606020202030204" pitchFamily="34" charset="0"/>
              </a:rPr>
              <a:t>         ANYTHING, ANYTIME, ANYWHERE, ANYHOW, FOR ANY PURPOSE</a:t>
            </a:r>
          </a:p>
        </p:txBody>
      </p:sp>
      <p:pic>
        <p:nvPicPr>
          <p:cNvPr id="6" name="Picture 5">
            <a:extLst>
              <a:ext uri="{FF2B5EF4-FFF2-40B4-BE49-F238E27FC236}">
                <a16:creationId xmlns:a16="http://schemas.microsoft.com/office/drawing/2014/main" id="{D78F5E69-20A5-482A-A293-B50D82020B8B}"/>
              </a:ext>
            </a:extLst>
          </p:cNvPr>
          <p:cNvPicPr>
            <a:picLocks noChangeAspect="1"/>
          </p:cNvPicPr>
          <p:nvPr/>
        </p:nvPicPr>
        <p:blipFill>
          <a:blip r:embed="rId4"/>
          <a:stretch>
            <a:fillRect/>
          </a:stretch>
        </p:blipFill>
        <p:spPr>
          <a:xfrm>
            <a:off x="2660780" y="311468"/>
            <a:ext cx="4127739" cy="401889"/>
          </a:xfrm>
          <a:prstGeom prst="rect">
            <a:avLst/>
          </a:prstGeom>
        </p:spPr>
      </p:pic>
      <p:sp>
        <p:nvSpPr>
          <p:cNvPr id="8" name="Isosceles Triangle 7">
            <a:extLst>
              <a:ext uri="{FF2B5EF4-FFF2-40B4-BE49-F238E27FC236}">
                <a16:creationId xmlns:a16="http://schemas.microsoft.com/office/drawing/2014/main" id="{323D45BD-3A06-4090-9E77-1D3F9869710B}"/>
              </a:ext>
            </a:extLst>
          </p:cNvPr>
          <p:cNvSpPr/>
          <p:nvPr/>
        </p:nvSpPr>
        <p:spPr>
          <a:xfrm rot="5400000">
            <a:off x="3662771" y="3462859"/>
            <a:ext cx="2319996" cy="3445459"/>
          </a:xfrm>
          <a:prstGeom prst="triangle">
            <a:avLst>
              <a:gd name="adj" fmla="val 50000"/>
            </a:avLst>
          </a:prstGeom>
          <a:solidFill>
            <a:srgbClr val="83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a:extLst>
              <a:ext uri="{FF2B5EF4-FFF2-40B4-BE49-F238E27FC236}">
                <a16:creationId xmlns:a16="http://schemas.microsoft.com/office/drawing/2014/main" id="{2274509C-A3C5-47FA-882E-77B561FF99A2}"/>
              </a:ext>
            </a:extLst>
          </p:cNvPr>
          <p:cNvSpPr/>
          <p:nvPr/>
        </p:nvSpPr>
        <p:spPr>
          <a:xfrm rot="16200000">
            <a:off x="3771380" y="3571469"/>
            <a:ext cx="2252849" cy="3295387"/>
          </a:xfrm>
          <a:prstGeom prst="triangle">
            <a:avLst>
              <a:gd name="adj" fmla="val 48354"/>
            </a:avLst>
          </a:prstGeom>
          <a:solidFill>
            <a:srgbClr val="83E7F5">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Box 10">
            <a:extLst>
              <a:ext uri="{FF2B5EF4-FFF2-40B4-BE49-F238E27FC236}">
                <a16:creationId xmlns:a16="http://schemas.microsoft.com/office/drawing/2014/main" id="{2AD39322-A0D3-49C5-823F-36A97BF8AA43}"/>
              </a:ext>
            </a:extLst>
          </p:cNvPr>
          <p:cNvSpPr txBox="1">
            <a:spLocks noChangeArrowheads="1"/>
          </p:cNvSpPr>
          <p:nvPr/>
        </p:nvSpPr>
        <p:spPr bwMode="auto">
          <a:xfrm>
            <a:off x="3902064" y="4689720"/>
            <a:ext cx="1875951" cy="1015663"/>
          </a:xfrm>
          <a:prstGeom prst="rect">
            <a:avLst/>
          </a:prstGeom>
          <a:solidFill>
            <a:schemeClr val="bg1">
              <a:alpha val="32000"/>
            </a:schemeClr>
          </a:solidFill>
          <a:ln w="9525">
            <a:noFill/>
            <a:miter lim="800000"/>
            <a:headEnd/>
            <a:tailEnd/>
          </a:ln>
        </p:spPr>
        <p:txBody>
          <a:bodyPr wrap="square">
            <a:spAutoFit/>
          </a:bodyPr>
          <a:lstStyle/>
          <a:p>
            <a:pPr algn="ctr">
              <a:defRPr/>
            </a:pPr>
            <a:r>
              <a:rPr lang="en-GB" sz="2000" b="1" dirty="0">
                <a:solidFill>
                  <a:prstClr val="black"/>
                </a:solidFill>
                <a:latin typeface="Arial Narrow" panose="020B0606020202030204" pitchFamily="34" charset="0"/>
                <a:cs typeface="Microsoft Sans Serif" pitchFamily="34" charset="0"/>
              </a:rPr>
              <a:t> INTEGRATE</a:t>
            </a:r>
          </a:p>
          <a:p>
            <a:pPr algn="ctr">
              <a:defRPr/>
            </a:pPr>
            <a:r>
              <a:rPr lang="en-GB" sz="2000" b="1" dirty="0">
                <a:solidFill>
                  <a:prstClr val="black"/>
                </a:solidFill>
                <a:latin typeface="Arial Narrow" panose="020B0606020202030204" pitchFamily="34" charset="0"/>
                <a:cs typeface="Microsoft Sans Serif" pitchFamily="34" charset="0"/>
              </a:rPr>
              <a:t>THROUGH</a:t>
            </a:r>
          </a:p>
          <a:p>
            <a:pPr algn="ctr">
              <a:defRPr/>
            </a:pPr>
            <a:r>
              <a:rPr lang="en-GB" sz="2000" b="1" dirty="0">
                <a:solidFill>
                  <a:prstClr val="black"/>
                </a:solidFill>
                <a:latin typeface="Arial Narrow" panose="020B0606020202030204" pitchFamily="34" charset="0"/>
                <a:cs typeface="Microsoft Sans Serif" pitchFamily="34" charset="0"/>
              </a:rPr>
              <a:t>EXPERIENCE</a:t>
            </a:r>
          </a:p>
        </p:txBody>
      </p:sp>
      <p:pic>
        <p:nvPicPr>
          <p:cNvPr id="14" name="Picture 13" descr="A picture containing text, clipart&#10;&#10;Description automatically generated">
            <a:extLst>
              <a:ext uri="{FF2B5EF4-FFF2-40B4-BE49-F238E27FC236}">
                <a16:creationId xmlns:a16="http://schemas.microsoft.com/office/drawing/2014/main" id="{D54E0CC6-67B5-4042-928B-7F33794C7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5" y="166585"/>
            <a:ext cx="1695056" cy="817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C10F4-5841-47A4-A8A9-076F5F0893A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8780" y="2569785"/>
            <a:ext cx="8597591" cy="3451873"/>
          </a:xfrm>
          <a:prstGeom prst="rect">
            <a:avLst/>
          </a:prstGeom>
        </p:spPr>
      </p:pic>
      <p:sp>
        <p:nvSpPr>
          <p:cNvPr id="3" name="TextBox 2">
            <a:extLst>
              <a:ext uri="{FF2B5EF4-FFF2-40B4-BE49-F238E27FC236}">
                <a16:creationId xmlns:a16="http://schemas.microsoft.com/office/drawing/2014/main" id="{D0FF5FD5-5C99-462F-9BF1-83C7AC2FAB6A}"/>
              </a:ext>
            </a:extLst>
          </p:cNvPr>
          <p:cNvSpPr txBox="1"/>
          <p:nvPr/>
        </p:nvSpPr>
        <p:spPr>
          <a:xfrm>
            <a:off x="357917" y="2003400"/>
            <a:ext cx="8351966" cy="461665"/>
          </a:xfrm>
          <a:prstGeom prst="rect">
            <a:avLst/>
          </a:prstGeom>
          <a:noFill/>
        </p:spPr>
        <p:txBody>
          <a:bodyPr wrap="none" rtlCol="0">
            <a:spAutoFit/>
          </a:bodyPr>
          <a:lstStyle/>
          <a:p>
            <a:r>
              <a:rPr lang="en-GB" sz="2400" dirty="0">
                <a:latin typeface="AR CENA" panose="02000000000000000000" pitchFamily="2" charset="0"/>
              </a:rPr>
              <a:t>Learning emerges as a person purposefully interacts with their environment </a:t>
            </a:r>
          </a:p>
        </p:txBody>
      </p:sp>
      <p:pic>
        <p:nvPicPr>
          <p:cNvPr id="8" name="Picture 7">
            <a:extLst>
              <a:ext uri="{FF2B5EF4-FFF2-40B4-BE49-F238E27FC236}">
                <a16:creationId xmlns:a16="http://schemas.microsoft.com/office/drawing/2014/main" id="{4CC33398-8AA7-4170-840B-A58922C34A6E}"/>
              </a:ext>
            </a:extLst>
          </p:cNvPr>
          <p:cNvPicPr>
            <a:picLocks noChangeAspect="1"/>
          </p:cNvPicPr>
          <p:nvPr/>
        </p:nvPicPr>
        <p:blipFill>
          <a:blip r:embed="rId3"/>
          <a:stretch>
            <a:fillRect/>
          </a:stretch>
        </p:blipFill>
        <p:spPr>
          <a:xfrm>
            <a:off x="1867303" y="293941"/>
            <a:ext cx="4812275" cy="405322"/>
          </a:xfrm>
          <a:prstGeom prst="rect">
            <a:avLst/>
          </a:prstGeom>
        </p:spPr>
      </p:pic>
      <p:sp>
        <p:nvSpPr>
          <p:cNvPr id="9" name="TextBox 8">
            <a:extLst>
              <a:ext uri="{FF2B5EF4-FFF2-40B4-BE49-F238E27FC236}">
                <a16:creationId xmlns:a16="http://schemas.microsoft.com/office/drawing/2014/main" id="{A4AF9C1F-9298-4280-A507-CC1AB7E46CF5}"/>
              </a:ext>
            </a:extLst>
          </p:cNvPr>
          <p:cNvSpPr txBox="1"/>
          <p:nvPr/>
        </p:nvSpPr>
        <p:spPr>
          <a:xfrm>
            <a:off x="4793129" y="6260378"/>
            <a:ext cx="4350871" cy="461665"/>
          </a:xfrm>
          <a:prstGeom prst="rect">
            <a:avLst/>
          </a:prstGeom>
          <a:noFill/>
        </p:spPr>
        <p:txBody>
          <a:bodyPr wrap="none" rtlCol="0">
            <a:spAutoFit/>
          </a:bodyPr>
          <a:lstStyle/>
          <a:p>
            <a:r>
              <a:rPr lang="en-GB" sz="2400" dirty="0">
                <a:latin typeface="AR CENA" panose="02000000000000000000" pitchFamily="2" charset="0"/>
              </a:rPr>
              <a:t>Commissioned Cartoon by Tom Chalkley</a:t>
            </a:r>
          </a:p>
        </p:txBody>
      </p:sp>
      <p:sp>
        <p:nvSpPr>
          <p:cNvPr id="10" name="TextBox 9">
            <a:extLst>
              <a:ext uri="{FF2B5EF4-FFF2-40B4-BE49-F238E27FC236}">
                <a16:creationId xmlns:a16="http://schemas.microsoft.com/office/drawing/2014/main" id="{0E876A25-FD19-4671-9D03-230F993868C2}"/>
              </a:ext>
            </a:extLst>
          </p:cNvPr>
          <p:cNvSpPr txBox="1"/>
          <p:nvPr/>
        </p:nvSpPr>
        <p:spPr>
          <a:xfrm>
            <a:off x="357917" y="999996"/>
            <a:ext cx="9079537" cy="830997"/>
          </a:xfrm>
          <a:prstGeom prst="rect">
            <a:avLst/>
          </a:prstGeom>
          <a:noFill/>
        </p:spPr>
        <p:txBody>
          <a:bodyPr wrap="square">
            <a:spAutoFit/>
          </a:bodyPr>
          <a:lstStyle/>
          <a:p>
            <a:r>
              <a:rPr lang="en-US" sz="2400" dirty="0">
                <a:latin typeface="AR CENA" panose="02000000000000000000" pitchFamily="2" charset="0"/>
              </a:rPr>
              <a:t>Enactivism - cognition arises through a dynamic interaction between </a:t>
            </a:r>
          </a:p>
          <a:p>
            <a:r>
              <a:rPr lang="en-US" sz="2400" dirty="0">
                <a:latin typeface="AR CENA" panose="02000000000000000000" pitchFamily="2" charset="0"/>
              </a:rPr>
              <a:t>a person and their environment</a:t>
            </a:r>
            <a:endParaRPr lang="en-GB" sz="2000" dirty="0">
              <a:latin typeface="AR CENA" panose="02000000000000000000" pitchFamily="2" charset="0"/>
            </a:endParaRPr>
          </a:p>
        </p:txBody>
      </p:sp>
    </p:spTree>
    <p:extLst>
      <p:ext uri="{BB962C8B-B14F-4D97-AF65-F5344CB8AC3E}">
        <p14:creationId xmlns:p14="http://schemas.microsoft.com/office/powerpoint/2010/main" val="235806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11B357-6D0B-49D2-B6A5-56FFB1E1A96E}"/>
              </a:ext>
            </a:extLst>
          </p:cNvPr>
          <p:cNvSpPr txBox="1"/>
          <p:nvPr/>
        </p:nvSpPr>
        <p:spPr>
          <a:xfrm>
            <a:off x="125184" y="596105"/>
            <a:ext cx="9289143" cy="1323439"/>
          </a:xfrm>
          <a:prstGeom prst="rect">
            <a:avLst/>
          </a:prstGeom>
          <a:noFill/>
        </p:spPr>
        <p:txBody>
          <a:bodyPr wrap="square" rtlCol="0">
            <a:spAutoFit/>
          </a:bodyPr>
          <a:lstStyle/>
          <a:p>
            <a:r>
              <a:rPr lang="en-GB" sz="2000" b="1" dirty="0"/>
              <a:t>DOMAIN</a:t>
            </a:r>
            <a:r>
              <a:rPr lang="en-GB" sz="2000" dirty="0"/>
              <a:t> : </a:t>
            </a:r>
            <a:r>
              <a:rPr lang="en-GB" sz="2000" b="1" dirty="0"/>
              <a:t>Woking Definition- </a:t>
            </a:r>
            <a:r>
              <a:rPr lang="en-GB" sz="2000" dirty="0"/>
              <a:t>Recognisable part of our life with distinctive contexts, situations, people, relationships, environments, material things, challenges, opportunities and activities. Domains may be separate or overlap they contain the things we attend to and care about.</a:t>
            </a:r>
          </a:p>
        </p:txBody>
      </p:sp>
      <p:pic>
        <p:nvPicPr>
          <p:cNvPr id="16" name="Picture 15">
            <a:extLst>
              <a:ext uri="{FF2B5EF4-FFF2-40B4-BE49-F238E27FC236}">
                <a16:creationId xmlns:a16="http://schemas.microsoft.com/office/drawing/2014/main" id="{DA3B9CAD-4659-453B-A829-5E7A8FAD82F8}"/>
              </a:ext>
            </a:extLst>
          </p:cNvPr>
          <p:cNvPicPr>
            <a:picLocks noChangeAspect="1"/>
          </p:cNvPicPr>
          <p:nvPr/>
        </p:nvPicPr>
        <p:blipFill>
          <a:blip r:embed="rId2"/>
          <a:stretch>
            <a:fillRect/>
          </a:stretch>
        </p:blipFill>
        <p:spPr>
          <a:xfrm>
            <a:off x="1270000" y="2197100"/>
            <a:ext cx="5997395" cy="4307848"/>
          </a:xfrm>
          <a:prstGeom prst="rect">
            <a:avLst/>
          </a:prstGeom>
        </p:spPr>
      </p:pic>
      <p:sp>
        <p:nvSpPr>
          <p:cNvPr id="17" name="TextBox 16">
            <a:extLst>
              <a:ext uri="{FF2B5EF4-FFF2-40B4-BE49-F238E27FC236}">
                <a16:creationId xmlns:a16="http://schemas.microsoft.com/office/drawing/2014/main" id="{7B5AB3CB-92CA-4D92-B80C-D482752B893F}"/>
              </a:ext>
            </a:extLst>
          </p:cNvPr>
          <p:cNvSpPr txBox="1"/>
          <p:nvPr/>
        </p:nvSpPr>
        <p:spPr>
          <a:xfrm>
            <a:off x="2123598" y="2730820"/>
            <a:ext cx="1672253" cy="830997"/>
          </a:xfrm>
          <a:prstGeom prst="rect">
            <a:avLst/>
          </a:prstGeom>
          <a:noFill/>
        </p:spPr>
        <p:txBody>
          <a:bodyPr wrap="none" rtlCol="0">
            <a:spAutoFit/>
          </a:bodyPr>
          <a:lstStyle/>
          <a:p>
            <a:r>
              <a:rPr lang="en-GB" sz="2400" dirty="0">
                <a:latin typeface="AR CENA" panose="02000000000000000000" pitchFamily="2" charset="0"/>
              </a:rPr>
              <a:t>Home, family</a:t>
            </a:r>
          </a:p>
          <a:p>
            <a:r>
              <a:rPr lang="en-GB" sz="2400" dirty="0">
                <a:latin typeface="AR CENA" panose="02000000000000000000" pitchFamily="2" charset="0"/>
              </a:rPr>
              <a:t>house/garden</a:t>
            </a:r>
          </a:p>
        </p:txBody>
      </p:sp>
      <p:sp>
        <p:nvSpPr>
          <p:cNvPr id="18" name="TextBox 17">
            <a:extLst>
              <a:ext uri="{FF2B5EF4-FFF2-40B4-BE49-F238E27FC236}">
                <a16:creationId xmlns:a16="http://schemas.microsoft.com/office/drawing/2014/main" id="{D17E4618-2077-4A2C-B4A6-0CE20CE80976}"/>
              </a:ext>
            </a:extLst>
          </p:cNvPr>
          <p:cNvSpPr txBox="1"/>
          <p:nvPr/>
        </p:nvSpPr>
        <p:spPr>
          <a:xfrm>
            <a:off x="4093343" y="4531802"/>
            <a:ext cx="982961" cy="1200329"/>
          </a:xfrm>
          <a:prstGeom prst="rect">
            <a:avLst/>
          </a:prstGeom>
          <a:noFill/>
        </p:spPr>
        <p:txBody>
          <a:bodyPr wrap="none" rtlCol="0">
            <a:spAutoFit/>
          </a:bodyPr>
          <a:lstStyle/>
          <a:p>
            <a:r>
              <a:rPr lang="en-GB" sz="2400" dirty="0">
                <a:latin typeface="AR CENA" panose="02000000000000000000" pitchFamily="2" charset="0"/>
              </a:rPr>
              <a:t>Friends</a:t>
            </a:r>
          </a:p>
          <a:p>
            <a:r>
              <a:rPr lang="en-GB" sz="2400" dirty="0">
                <a:latin typeface="AR CENA" panose="02000000000000000000" pitchFamily="2" charset="0"/>
              </a:rPr>
              <a:t>social </a:t>
            </a:r>
          </a:p>
          <a:p>
            <a:r>
              <a:rPr lang="en-GB" sz="2400" dirty="0">
                <a:latin typeface="AR CENA" panose="02000000000000000000" pitchFamily="2" charset="0"/>
              </a:rPr>
              <a:t>activity</a:t>
            </a:r>
          </a:p>
        </p:txBody>
      </p:sp>
      <p:sp>
        <p:nvSpPr>
          <p:cNvPr id="19" name="TextBox 18">
            <a:extLst>
              <a:ext uri="{FF2B5EF4-FFF2-40B4-BE49-F238E27FC236}">
                <a16:creationId xmlns:a16="http://schemas.microsoft.com/office/drawing/2014/main" id="{71F6CB47-1EED-4C8B-9288-A4D04ED8A3BC}"/>
              </a:ext>
            </a:extLst>
          </p:cNvPr>
          <p:cNvSpPr txBox="1"/>
          <p:nvPr/>
        </p:nvSpPr>
        <p:spPr>
          <a:xfrm>
            <a:off x="2123598" y="5316633"/>
            <a:ext cx="1223412" cy="830997"/>
          </a:xfrm>
          <a:prstGeom prst="rect">
            <a:avLst/>
          </a:prstGeom>
          <a:noFill/>
        </p:spPr>
        <p:txBody>
          <a:bodyPr wrap="none" rtlCol="0">
            <a:spAutoFit/>
          </a:bodyPr>
          <a:lstStyle/>
          <a:p>
            <a:r>
              <a:rPr lang="en-GB" sz="2400" dirty="0">
                <a:latin typeface="AR CENA" panose="02000000000000000000" pitchFamily="2" charset="0"/>
              </a:rPr>
              <a:t>Interests,</a:t>
            </a:r>
          </a:p>
          <a:p>
            <a:r>
              <a:rPr lang="en-GB" sz="2400" dirty="0">
                <a:latin typeface="AR CENA" panose="02000000000000000000" pitchFamily="2" charset="0"/>
              </a:rPr>
              <a:t>Hobbies</a:t>
            </a:r>
          </a:p>
        </p:txBody>
      </p:sp>
      <p:pic>
        <p:nvPicPr>
          <p:cNvPr id="4" name="Picture 3">
            <a:extLst>
              <a:ext uri="{FF2B5EF4-FFF2-40B4-BE49-F238E27FC236}">
                <a16:creationId xmlns:a16="http://schemas.microsoft.com/office/drawing/2014/main" id="{8394BAC2-56DB-447A-A9E0-1FFB525B5777}"/>
              </a:ext>
            </a:extLst>
          </p:cNvPr>
          <p:cNvPicPr>
            <a:picLocks noChangeAspect="1"/>
          </p:cNvPicPr>
          <p:nvPr/>
        </p:nvPicPr>
        <p:blipFill>
          <a:blip r:embed="rId3"/>
          <a:stretch>
            <a:fillRect/>
          </a:stretch>
        </p:blipFill>
        <p:spPr>
          <a:xfrm>
            <a:off x="250194" y="170729"/>
            <a:ext cx="2805240" cy="241112"/>
          </a:xfrm>
          <a:prstGeom prst="rect">
            <a:avLst/>
          </a:prstGeom>
        </p:spPr>
      </p:pic>
      <p:pic>
        <p:nvPicPr>
          <p:cNvPr id="3" name="Picture 2">
            <a:extLst>
              <a:ext uri="{FF2B5EF4-FFF2-40B4-BE49-F238E27FC236}">
                <a16:creationId xmlns:a16="http://schemas.microsoft.com/office/drawing/2014/main" id="{7891C09F-380D-4863-B907-E548F2499107}"/>
              </a:ext>
            </a:extLst>
          </p:cNvPr>
          <p:cNvPicPr>
            <a:picLocks noChangeAspect="1"/>
          </p:cNvPicPr>
          <p:nvPr/>
        </p:nvPicPr>
        <p:blipFill>
          <a:blip r:embed="rId4"/>
          <a:stretch>
            <a:fillRect/>
          </a:stretch>
        </p:blipFill>
        <p:spPr>
          <a:xfrm>
            <a:off x="5633215" y="5826080"/>
            <a:ext cx="3268359" cy="381093"/>
          </a:xfrm>
          <a:prstGeom prst="rect">
            <a:avLst/>
          </a:prstGeom>
        </p:spPr>
      </p:pic>
      <p:sp>
        <p:nvSpPr>
          <p:cNvPr id="11" name="TextBox 10">
            <a:extLst>
              <a:ext uri="{FF2B5EF4-FFF2-40B4-BE49-F238E27FC236}">
                <a16:creationId xmlns:a16="http://schemas.microsoft.com/office/drawing/2014/main" id="{6A592644-CDBD-4401-BC7D-757C902CB783}"/>
              </a:ext>
            </a:extLst>
          </p:cNvPr>
          <p:cNvSpPr txBox="1"/>
          <p:nvPr/>
        </p:nvSpPr>
        <p:spPr>
          <a:xfrm>
            <a:off x="4790392" y="2764287"/>
            <a:ext cx="2117354" cy="1200329"/>
          </a:xfrm>
          <a:prstGeom prst="rect">
            <a:avLst/>
          </a:prstGeom>
          <a:noFill/>
        </p:spPr>
        <p:txBody>
          <a:bodyPr wrap="square" rtlCol="0">
            <a:spAutoFit/>
          </a:bodyPr>
          <a:lstStyle/>
          <a:p>
            <a:r>
              <a:rPr lang="en-GB" sz="2400" dirty="0">
                <a:latin typeface="AR CENA" panose="02000000000000000000" pitchFamily="2" charset="0"/>
              </a:rPr>
              <a:t>Work, colleagues,</a:t>
            </a:r>
          </a:p>
          <a:p>
            <a:r>
              <a:rPr lang="en-GB" sz="2400" dirty="0">
                <a:latin typeface="AR CENA" panose="02000000000000000000" pitchFamily="2" charset="0"/>
              </a:rPr>
              <a:t>office, commute</a:t>
            </a:r>
          </a:p>
          <a:p>
            <a:endParaRPr lang="en-GB" sz="2400" dirty="0">
              <a:latin typeface="AR ESSENCE" panose="02000000000000000000" pitchFamily="2" charset="0"/>
            </a:endParaRPr>
          </a:p>
        </p:txBody>
      </p:sp>
      <p:pic>
        <p:nvPicPr>
          <p:cNvPr id="14" name="Picture 13">
            <a:extLst>
              <a:ext uri="{FF2B5EF4-FFF2-40B4-BE49-F238E27FC236}">
                <a16:creationId xmlns:a16="http://schemas.microsoft.com/office/drawing/2014/main" id="{8492378E-B01F-4964-BBD8-716A8AC40A70}"/>
              </a:ext>
            </a:extLst>
          </p:cNvPr>
          <p:cNvPicPr>
            <a:picLocks noChangeAspect="1"/>
          </p:cNvPicPr>
          <p:nvPr/>
        </p:nvPicPr>
        <p:blipFill>
          <a:blip r:embed="rId5"/>
          <a:stretch>
            <a:fillRect/>
          </a:stretch>
        </p:blipFill>
        <p:spPr>
          <a:xfrm>
            <a:off x="3055434" y="182858"/>
            <a:ext cx="2916797" cy="228983"/>
          </a:xfrm>
          <a:prstGeom prst="rect">
            <a:avLst/>
          </a:prstGeom>
        </p:spPr>
      </p:pic>
      <p:pic>
        <p:nvPicPr>
          <p:cNvPr id="21" name="Picture 20">
            <a:extLst>
              <a:ext uri="{FF2B5EF4-FFF2-40B4-BE49-F238E27FC236}">
                <a16:creationId xmlns:a16="http://schemas.microsoft.com/office/drawing/2014/main" id="{7AFABD18-7226-4808-AC52-6FA63E67589A}"/>
              </a:ext>
            </a:extLst>
          </p:cNvPr>
          <p:cNvPicPr>
            <a:picLocks noChangeAspect="1"/>
          </p:cNvPicPr>
          <p:nvPr/>
        </p:nvPicPr>
        <p:blipFill>
          <a:blip r:embed="rId6"/>
          <a:stretch>
            <a:fillRect/>
          </a:stretch>
        </p:blipFill>
        <p:spPr>
          <a:xfrm>
            <a:off x="6033116" y="169034"/>
            <a:ext cx="2774798" cy="248638"/>
          </a:xfrm>
          <a:prstGeom prst="rect">
            <a:avLst/>
          </a:prstGeom>
        </p:spPr>
      </p:pic>
    </p:spTree>
    <p:extLst>
      <p:ext uri="{BB962C8B-B14F-4D97-AF65-F5344CB8AC3E}">
        <p14:creationId xmlns:p14="http://schemas.microsoft.com/office/powerpoint/2010/main" val="230128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6089B-3D07-4F99-911A-9DF897E3E085}"/>
              </a:ext>
            </a:extLst>
          </p:cNvPr>
          <p:cNvPicPr>
            <a:picLocks noChangeAspect="1"/>
          </p:cNvPicPr>
          <p:nvPr/>
        </p:nvPicPr>
        <p:blipFill>
          <a:blip r:embed="rId2"/>
          <a:stretch>
            <a:fillRect/>
          </a:stretch>
        </p:blipFill>
        <p:spPr>
          <a:xfrm>
            <a:off x="1787031" y="1707508"/>
            <a:ext cx="4818856" cy="4536045"/>
          </a:xfrm>
          <a:prstGeom prst="rect">
            <a:avLst/>
          </a:prstGeom>
        </p:spPr>
      </p:pic>
      <p:pic>
        <p:nvPicPr>
          <p:cNvPr id="4" name="Picture 3">
            <a:extLst>
              <a:ext uri="{FF2B5EF4-FFF2-40B4-BE49-F238E27FC236}">
                <a16:creationId xmlns:a16="http://schemas.microsoft.com/office/drawing/2014/main" id="{7EF37B8A-BE7D-448F-AB74-919F2BE91B9D}"/>
              </a:ext>
            </a:extLst>
          </p:cNvPr>
          <p:cNvPicPr>
            <a:picLocks noChangeAspect="1"/>
          </p:cNvPicPr>
          <p:nvPr/>
        </p:nvPicPr>
        <p:blipFill>
          <a:blip r:embed="rId3"/>
          <a:stretch>
            <a:fillRect/>
          </a:stretch>
        </p:blipFill>
        <p:spPr>
          <a:xfrm>
            <a:off x="2154380" y="231202"/>
            <a:ext cx="4224145" cy="363067"/>
          </a:xfrm>
          <a:prstGeom prst="rect">
            <a:avLst/>
          </a:prstGeom>
        </p:spPr>
      </p:pic>
      <p:sp>
        <p:nvSpPr>
          <p:cNvPr id="6" name="TextBox 5">
            <a:extLst>
              <a:ext uri="{FF2B5EF4-FFF2-40B4-BE49-F238E27FC236}">
                <a16:creationId xmlns:a16="http://schemas.microsoft.com/office/drawing/2014/main" id="{C4EBD6F3-D498-4769-9088-A57C3FC49B5E}"/>
              </a:ext>
            </a:extLst>
          </p:cNvPr>
          <p:cNvSpPr txBox="1"/>
          <p:nvPr/>
        </p:nvSpPr>
        <p:spPr>
          <a:xfrm>
            <a:off x="323850" y="722623"/>
            <a:ext cx="8496300" cy="984885"/>
          </a:xfrm>
          <a:prstGeom prst="rect">
            <a:avLst/>
          </a:prstGeom>
          <a:noFill/>
        </p:spPr>
        <p:txBody>
          <a:bodyPr wrap="square">
            <a:spAutoFit/>
          </a:bodyPr>
          <a:lstStyle/>
          <a:p>
            <a:r>
              <a:rPr lang="en-GB" sz="2000" b="1" dirty="0"/>
              <a:t>The form of a domains changes with time. </a:t>
            </a:r>
            <a:r>
              <a:rPr lang="en-GB" sz="2000" dirty="0"/>
              <a:t>The pandemic has had a major impact on the configuration, nature and scope of our domains.</a:t>
            </a:r>
          </a:p>
          <a:p>
            <a:endParaRPr lang="en-GB" dirty="0"/>
          </a:p>
        </p:txBody>
      </p:sp>
      <p:sp>
        <p:nvSpPr>
          <p:cNvPr id="7" name="TextBox 6">
            <a:extLst>
              <a:ext uri="{FF2B5EF4-FFF2-40B4-BE49-F238E27FC236}">
                <a16:creationId xmlns:a16="http://schemas.microsoft.com/office/drawing/2014/main" id="{D440410F-9FA5-44D6-8667-594109D40BAD}"/>
              </a:ext>
            </a:extLst>
          </p:cNvPr>
          <p:cNvSpPr txBox="1"/>
          <p:nvPr/>
        </p:nvSpPr>
        <p:spPr>
          <a:xfrm>
            <a:off x="4196459" y="2603632"/>
            <a:ext cx="2098651" cy="1938992"/>
          </a:xfrm>
          <a:prstGeom prst="rect">
            <a:avLst/>
          </a:prstGeom>
          <a:noFill/>
        </p:spPr>
        <p:txBody>
          <a:bodyPr wrap="none" rtlCol="0">
            <a:spAutoFit/>
          </a:bodyPr>
          <a:lstStyle/>
          <a:p>
            <a:r>
              <a:rPr lang="en-GB" sz="2400" dirty="0">
                <a:latin typeface="AR CENA" panose="02000000000000000000" pitchFamily="2" charset="0"/>
              </a:rPr>
              <a:t>Home Working </a:t>
            </a:r>
          </a:p>
          <a:p>
            <a:r>
              <a:rPr lang="en-GB" sz="2400" dirty="0">
                <a:latin typeface="AR CENA" panose="02000000000000000000" pitchFamily="2" charset="0"/>
              </a:rPr>
              <a:t>interacting with </a:t>
            </a:r>
          </a:p>
          <a:p>
            <a:r>
              <a:rPr lang="en-GB" sz="2400" dirty="0">
                <a:latin typeface="AR CENA" panose="02000000000000000000" pitchFamily="2" charset="0"/>
              </a:rPr>
              <a:t>colleagues online</a:t>
            </a:r>
          </a:p>
          <a:p>
            <a:r>
              <a:rPr lang="en-GB" sz="2400" dirty="0">
                <a:latin typeface="AR CENA" panose="02000000000000000000" pitchFamily="2" charset="0"/>
              </a:rPr>
              <a:t>and blending with </a:t>
            </a:r>
          </a:p>
          <a:p>
            <a:r>
              <a:rPr lang="en-GB" sz="2400" dirty="0">
                <a:latin typeface="AR CENA" panose="02000000000000000000" pitchFamily="2" charset="0"/>
              </a:rPr>
              <a:t>home activities</a:t>
            </a:r>
          </a:p>
        </p:txBody>
      </p:sp>
      <p:sp>
        <p:nvSpPr>
          <p:cNvPr id="8" name="TextBox 7">
            <a:extLst>
              <a:ext uri="{FF2B5EF4-FFF2-40B4-BE49-F238E27FC236}">
                <a16:creationId xmlns:a16="http://schemas.microsoft.com/office/drawing/2014/main" id="{BA97A0BA-2D51-419B-AEAC-F12E6A7FD724}"/>
              </a:ext>
            </a:extLst>
          </p:cNvPr>
          <p:cNvSpPr txBox="1"/>
          <p:nvPr/>
        </p:nvSpPr>
        <p:spPr>
          <a:xfrm>
            <a:off x="1533526" y="2405871"/>
            <a:ext cx="2662933" cy="1569660"/>
          </a:xfrm>
          <a:prstGeom prst="rect">
            <a:avLst/>
          </a:prstGeom>
          <a:noFill/>
        </p:spPr>
        <p:txBody>
          <a:bodyPr wrap="square" rtlCol="0">
            <a:spAutoFit/>
          </a:bodyPr>
          <a:lstStyle/>
          <a:p>
            <a:r>
              <a:rPr lang="en-GB" sz="2400" dirty="0">
                <a:latin typeface="AR CENA" panose="02000000000000000000" pitchFamily="2" charset="0"/>
              </a:rPr>
              <a:t>Home, family</a:t>
            </a:r>
          </a:p>
          <a:p>
            <a:r>
              <a:rPr lang="en-GB" sz="2400" dirty="0">
                <a:latin typeface="AR CENA" panose="02000000000000000000" pitchFamily="2" charset="0"/>
              </a:rPr>
              <a:t>house/garden</a:t>
            </a:r>
          </a:p>
          <a:p>
            <a:r>
              <a:rPr lang="en-GB" sz="2400" dirty="0">
                <a:latin typeface="AR CENA" panose="02000000000000000000" pitchFamily="2" charset="0"/>
              </a:rPr>
              <a:t>Now involves </a:t>
            </a:r>
          </a:p>
          <a:p>
            <a:r>
              <a:rPr lang="en-GB" sz="2400" dirty="0">
                <a:latin typeface="AR CENA" panose="02000000000000000000" pitchFamily="2" charset="0"/>
              </a:rPr>
              <a:t>home schooling</a:t>
            </a:r>
          </a:p>
        </p:txBody>
      </p:sp>
      <p:sp>
        <p:nvSpPr>
          <p:cNvPr id="9" name="TextBox 8">
            <a:extLst>
              <a:ext uri="{FF2B5EF4-FFF2-40B4-BE49-F238E27FC236}">
                <a16:creationId xmlns:a16="http://schemas.microsoft.com/office/drawing/2014/main" id="{3814F48D-3BEB-46EB-B97F-DB671C455DC9}"/>
              </a:ext>
            </a:extLst>
          </p:cNvPr>
          <p:cNvSpPr txBox="1"/>
          <p:nvPr/>
        </p:nvSpPr>
        <p:spPr>
          <a:xfrm>
            <a:off x="2082270" y="4497474"/>
            <a:ext cx="1223412" cy="830997"/>
          </a:xfrm>
          <a:prstGeom prst="rect">
            <a:avLst/>
          </a:prstGeom>
          <a:noFill/>
        </p:spPr>
        <p:txBody>
          <a:bodyPr wrap="none" rtlCol="0">
            <a:spAutoFit/>
          </a:bodyPr>
          <a:lstStyle/>
          <a:p>
            <a:r>
              <a:rPr lang="en-GB" sz="2400" dirty="0">
                <a:latin typeface="AR CENA" panose="02000000000000000000" pitchFamily="2" charset="0"/>
              </a:rPr>
              <a:t>Interests,</a:t>
            </a:r>
          </a:p>
          <a:p>
            <a:r>
              <a:rPr lang="en-GB" sz="2400" dirty="0">
                <a:latin typeface="AR CENA" panose="02000000000000000000" pitchFamily="2" charset="0"/>
              </a:rPr>
              <a:t>Hobbies</a:t>
            </a:r>
          </a:p>
        </p:txBody>
      </p:sp>
      <p:sp>
        <p:nvSpPr>
          <p:cNvPr id="10" name="TextBox 9">
            <a:extLst>
              <a:ext uri="{FF2B5EF4-FFF2-40B4-BE49-F238E27FC236}">
                <a16:creationId xmlns:a16="http://schemas.microsoft.com/office/drawing/2014/main" id="{3D0719EE-D5D7-4A86-9CB5-A9A03696BEDA}"/>
              </a:ext>
            </a:extLst>
          </p:cNvPr>
          <p:cNvSpPr txBox="1"/>
          <p:nvPr/>
        </p:nvSpPr>
        <p:spPr>
          <a:xfrm>
            <a:off x="1943101" y="5614267"/>
            <a:ext cx="2536848" cy="830997"/>
          </a:xfrm>
          <a:prstGeom prst="rect">
            <a:avLst/>
          </a:prstGeom>
          <a:noFill/>
        </p:spPr>
        <p:txBody>
          <a:bodyPr wrap="square" rtlCol="0">
            <a:spAutoFit/>
          </a:bodyPr>
          <a:lstStyle/>
          <a:p>
            <a:pPr algn="ctr"/>
            <a:r>
              <a:rPr lang="en-GB" sz="2400" dirty="0">
                <a:latin typeface="AR CENA" panose="02000000000000000000" pitchFamily="2" charset="0"/>
              </a:rPr>
              <a:t>Friends mainly online </a:t>
            </a:r>
          </a:p>
          <a:p>
            <a:pPr algn="ctr"/>
            <a:r>
              <a:rPr lang="en-GB" sz="2400" dirty="0">
                <a:latin typeface="AR CENA" panose="02000000000000000000" pitchFamily="2" charset="0"/>
              </a:rPr>
              <a:t>social activity</a:t>
            </a:r>
          </a:p>
        </p:txBody>
      </p:sp>
      <p:sp>
        <p:nvSpPr>
          <p:cNvPr id="11" name="TextBox 10">
            <a:extLst>
              <a:ext uri="{FF2B5EF4-FFF2-40B4-BE49-F238E27FC236}">
                <a16:creationId xmlns:a16="http://schemas.microsoft.com/office/drawing/2014/main" id="{FF3A0DE4-B22C-4285-90B3-0FD98EF42D9B}"/>
              </a:ext>
            </a:extLst>
          </p:cNvPr>
          <p:cNvSpPr txBox="1"/>
          <p:nvPr/>
        </p:nvSpPr>
        <p:spPr>
          <a:xfrm>
            <a:off x="5034369" y="4985873"/>
            <a:ext cx="1785766" cy="1200329"/>
          </a:xfrm>
          <a:prstGeom prst="rect">
            <a:avLst/>
          </a:prstGeom>
          <a:noFill/>
        </p:spPr>
        <p:txBody>
          <a:bodyPr wrap="square" rtlCol="0">
            <a:spAutoFit/>
          </a:bodyPr>
          <a:lstStyle/>
          <a:p>
            <a:pPr algn="ctr"/>
            <a:r>
              <a:rPr lang="en-GB" sz="2400" dirty="0">
                <a:latin typeface="AR CENA" panose="02000000000000000000" pitchFamily="2" charset="0"/>
              </a:rPr>
              <a:t>NO TRAVEL or VACATION EXPERIENCES</a:t>
            </a:r>
          </a:p>
        </p:txBody>
      </p:sp>
    </p:spTree>
    <p:extLst>
      <p:ext uri="{BB962C8B-B14F-4D97-AF65-F5344CB8AC3E}">
        <p14:creationId xmlns:p14="http://schemas.microsoft.com/office/powerpoint/2010/main" val="112276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id="{A102FCED-0363-473B-A484-F1604E9B74F7}"/>
              </a:ext>
            </a:extLst>
          </p:cNvPr>
          <p:cNvSpPr>
            <a:spLocks noChangeArrowheads="1"/>
          </p:cNvSpPr>
          <p:nvPr/>
        </p:nvSpPr>
        <p:spPr bwMode="auto">
          <a:xfrm>
            <a:off x="6031054" y="896507"/>
            <a:ext cx="2623688"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491" name="AutoShape 22">
            <a:extLst>
              <a:ext uri="{FF2B5EF4-FFF2-40B4-BE49-F238E27FC236}">
                <a16:creationId xmlns:a16="http://schemas.microsoft.com/office/drawing/2014/main" id="{51A2D53E-7662-43E4-B327-0D5AEB7ABBF5}"/>
              </a:ext>
            </a:extLst>
          </p:cNvPr>
          <p:cNvSpPr>
            <a:spLocks noChangeArrowheads="1"/>
          </p:cNvSpPr>
          <p:nvPr/>
        </p:nvSpPr>
        <p:spPr bwMode="auto">
          <a:xfrm>
            <a:off x="480524" y="884616"/>
            <a:ext cx="2623688" cy="5352401"/>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a:defRPr/>
            </a:pPr>
            <a:r>
              <a:rPr lang="en-US" dirty="0">
                <a:solidFill>
                  <a:srgbClr val="92D050"/>
                </a:solidFill>
                <a:latin typeface="Calibri"/>
                <a:ea typeface="MS PGothic" panose="020B0600070205080204" pitchFamily="34" charset="-128"/>
              </a:rPr>
              <a:t> </a:t>
            </a:r>
          </a:p>
        </p:txBody>
      </p:sp>
      <p:sp>
        <p:nvSpPr>
          <p:cNvPr id="63492" name="AutoShape 24">
            <a:extLst>
              <a:ext uri="{FF2B5EF4-FFF2-40B4-BE49-F238E27FC236}">
                <a16:creationId xmlns:a16="http://schemas.microsoft.com/office/drawing/2014/main" id="{4479D124-8D1F-4467-88D1-C5C14DB6C004}"/>
              </a:ext>
            </a:extLst>
          </p:cNvPr>
          <p:cNvSpPr>
            <a:spLocks noChangeArrowheads="1"/>
          </p:cNvSpPr>
          <p:nvPr/>
        </p:nvSpPr>
        <p:spPr bwMode="auto">
          <a:xfrm>
            <a:off x="3012246" y="2571159"/>
            <a:ext cx="3139654"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493" name="Text Box 26">
            <a:extLst>
              <a:ext uri="{FF2B5EF4-FFF2-40B4-BE49-F238E27FC236}">
                <a16:creationId xmlns:a16="http://schemas.microsoft.com/office/drawing/2014/main" id="{35B75B31-A5B7-435C-8A30-498DE99F689E}"/>
              </a:ext>
            </a:extLst>
          </p:cNvPr>
          <p:cNvSpPr txBox="1">
            <a:spLocks noChangeArrowheads="1"/>
          </p:cNvSpPr>
          <p:nvPr/>
        </p:nvSpPr>
        <p:spPr bwMode="auto">
          <a:xfrm>
            <a:off x="6151900" y="3255381"/>
            <a:ext cx="1830388" cy="646331"/>
          </a:xfrm>
          <a:prstGeom prst="rect">
            <a:avLst/>
          </a:prstGeom>
          <a:noFill/>
          <a:ln w="9525">
            <a:noFill/>
            <a:miter lim="800000"/>
            <a:headEnd/>
            <a:tailEnd/>
          </a:ln>
        </p:spPr>
        <p:txBody>
          <a:bodyPr wrap="square">
            <a:spAutoFit/>
          </a:bodyPr>
          <a:lstStyle/>
          <a:p>
            <a:pPr>
              <a:defRPr/>
            </a:pPr>
            <a:r>
              <a:rPr lang="en-GB" b="1" dirty="0">
                <a:solidFill>
                  <a:prstClr val="black"/>
                </a:solidFill>
                <a:latin typeface="Arial Narrow" panose="020B0606020202030204" pitchFamily="34" charset="0"/>
                <a:ea typeface="MS PGothic" panose="020B0600070205080204" pitchFamily="34" charset="-128"/>
              </a:rPr>
              <a:t>work/scholarship</a:t>
            </a:r>
          </a:p>
          <a:p>
            <a:pPr>
              <a:defRPr/>
            </a:pPr>
            <a:r>
              <a:rPr lang="en-GB" b="1" dirty="0">
                <a:solidFill>
                  <a:prstClr val="black"/>
                </a:solidFill>
                <a:latin typeface="Arial Narrow" panose="020B0606020202030204" pitchFamily="34" charset="0"/>
                <a:ea typeface="MS PGothic" panose="020B0600070205080204" pitchFamily="34" charset="-128"/>
              </a:rPr>
              <a:t>      publishing</a:t>
            </a:r>
          </a:p>
        </p:txBody>
      </p:sp>
      <p:sp>
        <p:nvSpPr>
          <p:cNvPr id="63494" name="Text Box 27">
            <a:extLst>
              <a:ext uri="{FF2B5EF4-FFF2-40B4-BE49-F238E27FC236}">
                <a16:creationId xmlns:a16="http://schemas.microsoft.com/office/drawing/2014/main" id="{E13C01F5-F221-4899-9AD5-23C297A6A3EA}"/>
              </a:ext>
            </a:extLst>
          </p:cNvPr>
          <p:cNvSpPr txBox="1">
            <a:spLocks noChangeArrowheads="1"/>
          </p:cNvSpPr>
          <p:nvPr/>
        </p:nvSpPr>
        <p:spPr bwMode="auto">
          <a:xfrm>
            <a:off x="899006" y="853435"/>
            <a:ext cx="1654981" cy="400110"/>
          </a:xfrm>
          <a:prstGeom prst="rect">
            <a:avLst/>
          </a:prstGeom>
          <a:no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ea typeface="MS PGothic" panose="020B0600070205080204" pitchFamily="34" charset="-128"/>
              </a:rPr>
              <a:t>family &amp; home</a:t>
            </a:r>
          </a:p>
        </p:txBody>
      </p:sp>
      <p:sp>
        <p:nvSpPr>
          <p:cNvPr id="63495" name="Text Box 28">
            <a:extLst>
              <a:ext uri="{FF2B5EF4-FFF2-40B4-BE49-F238E27FC236}">
                <a16:creationId xmlns:a16="http://schemas.microsoft.com/office/drawing/2014/main" id="{11C82A6E-9064-46F6-BEBB-120F03D0FF14}"/>
              </a:ext>
            </a:extLst>
          </p:cNvPr>
          <p:cNvSpPr txBox="1">
            <a:spLocks noChangeArrowheads="1"/>
          </p:cNvSpPr>
          <p:nvPr/>
        </p:nvSpPr>
        <p:spPr bwMode="auto">
          <a:xfrm rot="16200000">
            <a:off x="2666694" y="3164880"/>
            <a:ext cx="1031051" cy="400110"/>
          </a:xfrm>
          <a:prstGeom prst="rect">
            <a:avLst/>
          </a:prstGeom>
          <a:noFill/>
          <a:ln w="9525">
            <a:noFill/>
            <a:miter lim="800000"/>
            <a:headEnd/>
            <a:tailEnd/>
          </a:ln>
        </p:spPr>
        <p:txBody>
          <a:bodyPr wrap="none">
            <a:spAutoFit/>
          </a:bodyPr>
          <a:lstStyle/>
          <a:p>
            <a:pPr>
              <a:defRPr/>
            </a:pPr>
            <a:r>
              <a:rPr lang="en-GB" sz="2000" b="1" dirty="0">
                <a:solidFill>
                  <a:prstClr val="black"/>
                </a:solidFill>
                <a:latin typeface="Calibri"/>
                <a:ea typeface="MS PGothic" panose="020B0600070205080204" pitchFamily="34" charset="-128"/>
              </a:rPr>
              <a:t>hobbies</a:t>
            </a:r>
          </a:p>
        </p:txBody>
      </p:sp>
      <p:pic>
        <p:nvPicPr>
          <p:cNvPr id="103441" name="Picture 1" descr="E:\DCIM\104_PANA\P1040835.JPG">
            <a:extLst>
              <a:ext uri="{FF2B5EF4-FFF2-40B4-BE49-F238E27FC236}">
                <a16:creationId xmlns:a16="http://schemas.microsoft.com/office/drawing/2014/main" id="{A5297740-FBE4-4891-A8FC-FCD89408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589" y="3901425"/>
            <a:ext cx="1324076" cy="92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42" name="Picture 25" descr="NORMAN6">
            <a:extLst>
              <a:ext uri="{FF2B5EF4-FFF2-40B4-BE49-F238E27FC236}">
                <a16:creationId xmlns:a16="http://schemas.microsoft.com/office/drawing/2014/main" id="{346A2214-D7D8-424B-8705-4DE51523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942" y="2341564"/>
            <a:ext cx="1454470" cy="897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44" name="Picture 2" descr="C:\Users\norman\Pictures\LIFEWIDE EDUCATION\LWE Abstract Logo Final B&amp;G.jpg">
            <a:extLst>
              <a:ext uri="{FF2B5EF4-FFF2-40B4-BE49-F238E27FC236}">
                <a16:creationId xmlns:a16="http://schemas.microsoft.com/office/drawing/2014/main" id="{61ABE646-0460-46CD-9916-BAAAA9636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2320" y="1999575"/>
            <a:ext cx="672728" cy="2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0" name="AutoShape 20">
            <a:extLst>
              <a:ext uri="{FF2B5EF4-FFF2-40B4-BE49-F238E27FC236}">
                <a16:creationId xmlns:a16="http://schemas.microsoft.com/office/drawing/2014/main" id="{018B3619-8E6C-4FB7-B7CE-ADA5E86093CB}"/>
              </a:ext>
            </a:extLst>
          </p:cNvPr>
          <p:cNvSpPr>
            <a:spLocks noChangeArrowheads="1"/>
          </p:cNvSpPr>
          <p:nvPr/>
        </p:nvSpPr>
        <p:spPr bwMode="auto">
          <a:xfrm>
            <a:off x="3044596" y="884615"/>
            <a:ext cx="3163911" cy="1905464"/>
          </a:xfrm>
          <a:prstGeom prst="roundRect">
            <a:avLst>
              <a:gd name="adj" fmla="val 16667"/>
            </a:avLst>
          </a:prstGeom>
          <a:gradFill rotWithShape="1">
            <a:gsLst>
              <a:gs pos="0">
                <a:srgbClr val="00B0F0">
                  <a:alpha val="16000"/>
                </a:srgbClr>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514" name="AutoShape 20">
            <a:extLst>
              <a:ext uri="{FF2B5EF4-FFF2-40B4-BE49-F238E27FC236}">
                <a16:creationId xmlns:a16="http://schemas.microsoft.com/office/drawing/2014/main" id="{D657B204-B3AA-44D7-8A08-3EC8A834D29E}"/>
              </a:ext>
            </a:extLst>
          </p:cNvPr>
          <p:cNvSpPr>
            <a:spLocks noChangeArrowheads="1"/>
          </p:cNvSpPr>
          <p:nvPr/>
        </p:nvSpPr>
        <p:spPr bwMode="auto">
          <a:xfrm>
            <a:off x="2026921" y="4906543"/>
            <a:ext cx="6449045" cy="1380121"/>
          </a:xfrm>
          <a:prstGeom prst="roundRect">
            <a:avLst>
              <a:gd name="adj" fmla="val 16667"/>
            </a:avLst>
          </a:prstGeom>
          <a:gradFill rotWithShape="1">
            <a:gsLst>
              <a:gs pos="0">
                <a:srgbClr val="FFC000">
                  <a:alpha val="59000"/>
                </a:srgbClr>
              </a:gs>
              <a:gs pos="100000">
                <a:schemeClr val="bg1"/>
              </a:gs>
            </a:gsLst>
            <a:lin ang="5400000" scaled="1"/>
          </a:gradFill>
          <a:ln w="25400">
            <a:solidFill>
              <a:schemeClr val="tx1"/>
            </a:solidFill>
            <a:round/>
            <a:headEnd/>
            <a:tailEnd/>
          </a:ln>
        </p:spPr>
        <p:txBody>
          <a:bodyPr wrap="none" anchor="ctr"/>
          <a:lstStyle/>
          <a:p>
            <a:pPr>
              <a:defRPr/>
            </a:pPr>
            <a:endParaRPr lang="en-US">
              <a:solidFill>
                <a:srgbClr val="92D050"/>
              </a:solidFill>
              <a:latin typeface="Calibri"/>
              <a:ea typeface="MS PGothic" panose="020B0600070205080204" pitchFamily="34" charset="-128"/>
            </a:endParaRPr>
          </a:p>
        </p:txBody>
      </p:sp>
      <p:sp>
        <p:nvSpPr>
          <p:cNvPr id="63515" name="Text Box 28">
            <a:extLst>
              <a:ext uri="{FF2B5EF4-FFF2-40B4-BE49-F238E27FC236}">
                <a16:creationId xmlns:a16="http://schemas.microsoft.com/office/drawing/2014/main" id="{3D0095D5-5F49-4167-B9C1-8A6F56BAB921}"/>
              </a:ext>
            </a:extLst>
          </p:cNvPr>
          <p:cNvSpPr txBox="1">
            <a:spLocks noChangeArrowheads="1"/>
          </p:cNvSpPr>
          <p:nvPr/>
        </p:nvSpPr>
        <p:spPr bwMode="auto">
          <a:xfrm>
            <a:off x="3699851" y="4804975"/>
            <a:ext cx="4403706" cy="400110"/>
          </a:xfrm>
          <a:prstGeom prst="rect">
            <a:avLst/>
          </a:prstGeom>
          <a:no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ea typeface="MS PGothic" panose="020B0600070205080204" pitchFamily="34" charset="-128"/>
              </a:rPr>
              <a:t>using technology /social media </a:t>
            </a:r>
          </a:p>
        </p:txBody>
      </p:sp>
      <p:pic>
        <p:nvPicPr>
          <p:cNvPr id="103459" name="Picture 1" descr="F:\DCIM\101D5100\DSC_1011.JPG">
            <a:extLst>
              <a:ext uri="{FF2B5EF4-FFF2-40B4-BE49-F238E27FC236}">
                <a16:creationId xmlns:a16="http://schemas.microsoft.com/office/drawing/2014/main" id="{337E85B0-9B9F-4DC7-BFBE-E89C45054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259" y="947096"/>
            <a:ext cx="1773848" cy="1021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60" name="Picture 2" descr="C:\Users\norman\Pictures\creative academic\LOGO\logo final.png">
            <a:extLst>
              <a:ext uri="{FF2B5EF4-FFF2-40B4-BE49-F238E27FC236}">
                <a16:creationId xmlns:a16="http://schemas.microsoft.com/office/drawing/2014/main" id="{C08B8AEF-3FAB-421F-A42D-31BD70388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2174" y="1984897"/>
            <a:ext cx="707549" cy="305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61" name="Picture 40" descr="C:\Users\norman\Pictures\FREEWORLD\band.png">
            <a:extLst>
              <a:ext uri="{FF2B5EF4-FFF2-40B4-BE49-F238E27FC236}">
                <a16:creationId xmlns:a16="http://schemas.microsoft.com/office/drawing/2014/main" id="{A6D47AB2-4FD3-45E9-9A04-64AAE0BCEB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1950" y="2844646"/>
            <a:ext cx="2012381" cy="954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 Box 28">
            <a:extLst>
              <a:ext uri="{FF2B5EF4-FFF2-40B4-BE49-F238E27FC236}">
                <a16:creationId xmlns:a16="http://schemas.microsoft.com/office/drawing/2014/main" id="{2A0D1966-18EB-45F5-ACD6-E2CC1B48ECF3}"/>
              </a:ext>
            </a:extLst>
          </p:cNvPr>
          <p:cNvSpPr txBox="1">
            <a:spLocks noChangeArrowheads="1"/>
          </p:cNvSpPr>
          <p:nvPr/>
        </p:nvSpPr>
        <p:spPr bwMode="auto">
          <a:xfrm>
            <a:off x="3672969" y="838629"/>
            <a:ext cx="3583729" cy="400110"/>
          </a:xfrm>
          <a:prstGeom prst="rect">
            <a:avLst/>
          </a:prstGeom>
          <a:no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ea typeface="MS PGothic" panose="020B0600070205080204" pitchFamily="34" charset="-128"/>
              </a:rPr>
              <a:t>travel – anywhere</a:t>
            </a:r>
          </a:p>
        </p:txBody>
      </p:sp>
      <p:pic>
        <p:nvPicPr>
          <p:cNvPr id="2" name="Picture 1">
            <a:extLst>
              <a:ext uri="{FF2B5EF4-FFF2-40B4-BE49-F238E27FC236}">
                <a16:creationId xmlns:a16="http://schemas.microsoft.com/office/drawing/2014/main" id="{AE49691A-97EA-4935-AB2B-7939F41FBAA0}"/>
              </a:ext>
            </a:extLst>
          </p:cNvPr>
          <p:cNvPicPr>
            <a:picLocks noChangeAspect="1"/>
          </p:cNvPicPr>
          <p:nvPr/>
        </p:nvPicPr>
        <p:blipFill>
          <a:blip r:embed="rId9"/>
          <a:stretch>
            <a:fillRect/>
          </a:stretch>
        </p:blipFill>
        <p:spPr>
          <a:xfrm>
            <a:off x="530599" y="1244369"/>
            <a:ext cx="2448776" cy="1626960"/>
          </a:xfrm>
          <a:prstGeom prst="rect">
            <a:avLst/>
          </a:prstGeom>
        </p:spPr>
      </p:pic>
      <p:pic>
        <p:nvPicPr>
          <p:cNvPr id="4" name="Picture 3">
            <a:extLst>
              <a:ext uri="{FF2B5EF4-FFF2-40B4-BE49-F238E27FC236}">
                <a16:creationId xmlns:a16="http://schemas.microsoft.com/office/drawing/2014/main" id="{9B47BEB0-9BA2-4544-B5CB-8F6C53C5982F}"/>
              </a:ext>
            </a:extLst>
          </p:cNvPr>
          <p:cNvPicPr>
            <a:picLocks noChangeAspect="1"/>
          </p:cNvPicPr>
          <p:nvPr/>
        </p:nvPicPr>
        <p:blipFill>
          <a:blip r:embed="rId10"/>
          <a:stretch>
            <a:fillRect/>
          </a:stretch>
        </p:blipFill>
        <p:spPr>
          <a:xfrm>
            <a:off x="7422506" y="5007178"/>
            <a:ext cx="965862" cy="1117040"/>
          </a:xfrm>
          <a:prstGeom prst="rect">
            <a:avLst/>
          </a:prstGeom>
        </p:spPr>
      </p:pic>
      <p:pic>
        <p:nvPicPr>
          <p:cNvPr id="5" name="Picture 4">
            <a:extLst>
              <a:ext uri="{FF2B5EF4-FFF2-40B4-BE49-F238E27FC236}">
                <a16:creationId xmlns:a16="http://schemas.microsoft.com/office/drawing/2014/main" id="{741A8F7E-7E71-47BF-9E01-5D4F0FCB8017}"/>
              </a:ext>
            </a:extLst>
          </p:cNvPr>
          <p:cNvPicPr>
            <a:picLocks noChangeAspect="1"/>
          </p:cNvPicPr>
          <p:nvPr/>
        </p:nvPicPr>
        <p:blipFill>
          <a:blip r:embed="rId11"/>
          <a:stretch>
            <a:fillRect/>
          </a:stretch>
        </p:blipFill>
        <p:spPr>
          <a:xfrm>
            <a:off x="4171451" y="5211447"/>
            <a:ext cx="1202311" cy="990744"/>
          </a:xfrm>
          <a:prstGeom prst="rect">
            <a:avLst/>
          </a:prstGeom>
        </p:spPr>
      </p:pic>
      <p:pic>
        <p:nvPicPr>
          <p:cNvPr id="51" name="Picture 60" descr="https://encrypted-tbn0.gstatic.com/images?q=tbn:ANd9GcQdXBDXRWo6DFs5IcQwV_5CUPpWSAWNoEC8D0azSY5kvQdebSGlpA">
            <a:extLst>
              <a:ext uri="{FF2B5EF4-FFF2-40B4-BE49-F238E27FC236}">
                <a16:creationId xmlns:a16="http://schemas.microsoft.com/office/drawing/2014/main" id="{E92BBC10-5401-47C3-9FE7-7669555219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45800">
            <a:off x="8045328" y="5011904"/>
            <a:ext cx="328613"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5DC983-E967-41BE-8FC2-6BCFD605F67E}"/>
              </a:ext>
            </a:extLst>
          </p:cNvPr>
          <p:cNvPicPr>
            <a:picLocks noChangeAspect="1"/>
          </p:cNvPicPr>
          <p:nvPr/>
        </p:nvPicPr>
        <p:blipFill>
          <a:blip r:embed="rId13"/>
          <a:stretch>
            <a:fillRect/>
          </a:stretch>
        </p:blipFill>
        <p:spPr>
          <a:xfrm>
            <a:off x="5560593" y="5612063"/>
            <a:ext cx="1338881" cy="658982"/>
          </a:xfrm>
          <a:prstGeom prst="rect">
            <a:avLst/>
          </a:prstGeom>
        </p:spPr>
      </p:pic>
      <p:pic>
        <p:nvPicPr>
          <p:cNvPr id="53" name="Picture 6" descr="Facebook">
            <a:extLst>
              <a:ext uri="{FF2B5EF4-FFF2-40B4-BE49-F238E27FC236}">
                <a16:creationId xmlns:a16="http://schemas.microsoft.com/office/drawing/2014/main" id="{980C903E-AD2A-4B3E-9F5B-94685F7261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34386">
            <a:off x="5630169" y="5536978"/>
            <a:ext cx="458238" cy="37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62" descr="YouTube Teachers">
            <a:extLst>
              <a:ext uri="{FF2B5EF4-FFF2-40B4-BE49-F238E27FC236}">
                <a16:creationId xmlns:a16="http://schemas.microsoft.com/office/drawing/2014/main" id="{2D07F55D-C965-46CE-95C7-70B65A3EFB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30087">
            <a:off x="5113874" y="5160311"/>
            <a:ext cx="473685" cy="33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10" descr="Twitter">
            <a:extLst>
              <a:ext uri="{FF2B5EF4-FFF2-40B4-BE49-F238E27FC236}">
                <a16:creationId xmlns:a16="http://schemas.microsoft.com/office/drawing/2014/main" id="{8D78DFD3-7EF5-4D48-9AF1-A12A097FFBC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02894" y="5168746"/>
            <a:ext cx="271553" cy="295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401E4C2-364D-4F0D-B54E-009E380612D1}"/>
              </a:ext>
            </a:extLst>
          </p:cNvPr>
          <p:cNvPicPr>
            <a:picLocks noChangeAspect="1"/>
          </p:cNvPicPr>
          <p:nvPr/>
        </p:nvPicPr>
        <p:blipFill>
          <a:blip r:embed="rId17"/>
          <a:stretch>
            <a:fillRect/>
          </a:stretch>
        </p:blipFill>
        <p:spPr>
          <a:xfrm>
            <a:off x="3250865" y="5159466"/>
            <a:ext cx="844206" cy="764578"/>
          </a:xfrm>
          <a:prstGeom prst="rect">
            <a:avLst/>
          </a:prstGeom>
        </p:spPr>
      </p:pic>
      <p:sp>
        <p:nvSpPr>
          <p:cNvPr id="57" name="Text Box 2">
            <a:extLst>
              <a:ext uri="{FF2B5EF4-FFF2-40B4-BE49-F238E27FC236}">
                <a16:creationId xmlns:a16="http://schemas.microsoft.com/office/drawing/2014/main" id="{8B3AA582-026D-41C2-B918-02B05913AA9D}"/>
              </a:ext>
            </a:extLst>
          </p:cNvPr>
          <p:cNvSpPr txBox="1">
            <a:spLocks noChangeArrowheads="1"/>
          </p:cNvSpPr>
          <p:nvPr/>
        </p:nvSpPr>
        <p:spPr bwMode="auto">
          <a:xfrm>
            <a:off x="3420916" y="4914076"/>
            <a:ext cx="680085" cy="499110"/>
          </a:xfrm>
          <a:prstGeom prst="rect">
            <a:avLst/>
          </a:prstGeom>
          <a:noFill/>
          <a:ln w="9525">
            <a:noFill/>
            <a:miter lim="800000"/>
            <a:headEnd/>
            <a:tailEnd/>
          </a:ln>
        </p:spPr>
        <p:txBody>
          <a:bodyPr rot="0" vert="horz" wrap="square" lIns="91440" tIns="45720" rIns="91440" bIns="45720" anchor="t" anchorCtr="0">
            <a:noAutofit/>
          </a:bodyPr>
          <a:lstStyle/>
          <a:p>
            <a:endParaRPr lang="en-GB" sz="1200">
              <a:latin typeface="Times New Roman" panose="02020603050405020304" pitchFamily="18" charset="0"/>
              <a:ea typeface="Times New Roman" panose="02020603050405020304" pitchFamily="18" charset="0"/>
            </a:endParaRPr>
          </a:p>
        </p:txBody>
      </p:sp>
      <p:pic>
        <p:nvPicPr>
          <p:cNvPr id="58" name="Picture 57">
            <a:extLst>
              <a:ext uri="{FF2B5EF4-FFF2-40B4-BE49-F238E27FC236}">
                <a16:creationId xmlns:a16="http://schemas.microsoft.com/office/drawing/2014/main" id="{ED5CA8F2-BA4D-4D73-88AB-6DDC305625B1}"/>
              </a:ext>
            </a:extLst>
          </p:cNvPr>
          <p:cNvPicPr/>
          <p:nvPr/>
        </p:nvPicPr>
        <p:blipFill>
          <a:blip r:embed="rId18"/>
          <a:stretch>
            <a:fillRect/>
          </a:stretch>
        </p:blipFill>
        <p:spPr>
          <a:xfrm>
            <a:off x="3181017" y="5090391"/>
            <a:ext cx="388659" cy="359527"/>
          </a:xfrm>
          <a:prstGeom prst="rect">
            <a:avLst/>
          </a:prstGeom>
        </p:spPr>
      </p:pic>
      <p:pic>
        <p:nvPicPr>
          <p:cNvPr id="60" name="Picture 6">
            <a:extLst>
              <a:ext uri="{FF2B5EF4-FFF2-40B4-BE49-F238E27FC236}">
                <a16:creationId xmlns:a16="http://schemas.microsoft.com/office/drawing/2014/main" id="{F73F25A9-1AC9-487A-99B0-D6D9F2C836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7686" y="3709464"/>
            <a:ext cx="2246554" cy="1165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02C7A-1F0C-4C48-9578-875DCCA4BAC3}"/>
              </a:ext>
            </a:extLst>
          </p:cNvPr>
          <p:cNvPicPr>
            <a:picLocks noChangeAspect="1"/>
          </p:cNvPicPr>
          <p:nvPr/>
        </p:nvPicPr>
        <p:blipFill>
          <a:blip r:embed="rId20"/>
          <a:stretch>
            <a:fillRect/>
          </a:stretch>
        </p:blipFill>
        <p:spPr>
          <a:xfrm>
            <a:off x="7843431" y="2701642"/>
            <a:ext cx="677472" cy="916880"/>
          </a:xfrm>
          <a:prstGeom prst="rect">
            <a:avLst/>
          </a:prstGeom>
          <a:ln w="19050">
            <a:solidFill>
              <a:schemeClr val="tx1"/>
            </a:solidFill>
          </a:ln>
        </p:spPr>
      </p:pic>
      <p:pic>
        <p:nvPicPr>
          <p:cNvPr id="11" name="Picture 10">
            <a:extLst>
              <a:ext uri="{FF2B5EF4-FFF2-40B4-BE49-F238E27FC236}">
                <a16:creationId xmlns:a16="http://schemas.microsoft.com/office/drawing/2014/main" id="{FD075DAD-499F-4891-897C-547654DA566C}"/>
              </a:ext>
            </a:extLst>
          </p:cNvPr>
          <p:cNvPicPr>
            <a:picLocks noChangeAspect="1"/>
          </p:cNvPicPr>
          <p:nvPr/>
        </p:nvPicPr>
        <p:blipFill>
          <a:blip r:embed="rId21"/>
          <a:stretch>
            <a:fillRect/>
          </a:stretch>
        </p:blipFill>
        <p:spPr>
          <a:xfrm>
            <a:off x="3120847" y="3906622"/>
            <a:ext cx="1905239" cy="866800"/>
          </a:xfrm>
          <a:prstGeom prst="rect">
            <a:avLst/>
          </a:prstGeom>
        </p:spPr>
      </p:pic>
      <p:pic>
        <p:nvPicPr>
          <p:cNvPr id="12" name="Picture 11">
            <a:extLst>
              <a:ext uri="{FF2B5EF4-FFF2-40B4-BE49-F238E27FC236}">
                <a16:creationId xmlns:a16="http://schemas.microsoft.com/office/drawing/2014/main" id="{299B0646-6662-4C97-8D48-720233FF4EDE}"/>
              </a:ext>
            </a:extLst>
          </p:cNvPr>
          <p:cNvPicPr>
            <a:picLocks noChangeAspect="1"/>
          </p:cNvPicPr>
          <p:nvPr/>
        </p:nvPicPr>
        <p:blipFill>
          <a:blip r:embed="rId22"/>
          <a:stretch>
            <a:fillRect/>
          </a:stretch>
        </p:blipFill>
        <p:spPr>
          <a:xfrm>
            <a:off x="7843431" y="1572722"/>
            <a:ext cx="707548" cy="1035379"/>
          </a:xfrm>
          <a:prstGeom prst="rect">
            <a:avLst/>
          </a:prstGeom>
          <a:ln w="22225">
            <a:solidFill>
              <a:schemeClr val="tx1"/>
            </a:solidFill>
          </a:ln>
        </p:spPr>
      </p:pic>
      <p:pic>
        <p:nvPicPr>
          <p:cNvPr id="67" name="Picture 37">
            <a:extLst>
              <a:ext uri="{FF2B5EF4-FFF2-40B4-BE49-F238E27FC236}">
                <a16:creationId xmlns:a16="http://schemas.microsoft.com/office/drawing/2014/main" id="{3AA7EA27-14D6-4670-B859-CD19268600A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47809" y="3513899"/>
            <a:ext cx="731377" cy="495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90EC348-6943-4AC3-9656-9B53C0A81B7F}"/>
              </a:ext>
            </a:extLst>
          </p:cNvPr>
          <p:cNvPicPr>
            <a:picLocks noChangeAspect="1"/>
          </p:cNvPicPr>
          <p:nvPr/>
        </p:nvPicPr>
        <p:blipFill>
          <a:blip r:embed="rId24"/>
          <a:stretch>
            <a:fillRect/>
          </a:stretch>
        </p:blipFill>
        <p:spPr>
          <a:xfrm flipH="1">
            <a:off x="514713" y="2831824"/>
            <a:ext cx="917540" cy="2043497"/>
          </a:xfrm>
          <a:prstGeom prst="rect">
            <a:avLst/>
          </a:prstGeom>
        </p:spPr>
      </p:pic>
      <p:pic>
        <p:nvPicPr>
          <p:cNvPr id="18" name="Picture 17">
            <a:extLst>
              <a:ext uri="{FF2B5EF4-FFF2-40B4-BE49-F238E27FC236}">
                <a16:creationId xmlns:a16="http://schemas.microsoft.com/office/drawing/2014/main" id="{EAD79848-483A-486A-8519-95550B03C253}"/>
              </a:ext>
            </a:extLst>
          </p:cNvPr>
          <p:cNvPicPr>
            <a:picLocks noChangeAspect="1"/>
          </p:cNvPicPr>
          <p:nvPr/>
        </p:nvPicPr>
        <p:blipFill>
          <a:blip r:embed="rId25"/>
          <a:stretch>
            <a:fillRect/>
          </a:stretch>
        </p:blipFill>
        <p:spPr>
          <a:xfrm>
            <a:off x="1432254" y="2831823"/>
            <a:ext cx="1545907" cy="1096032"/>
          </a:xfrm>
          <a:prstGeom prst="rect">
            <a:avLst/>
          </a:prstGeom>
        </p:spPr>
      </p:pic>
      <p:pic>
        <p:nvPicPr>
          <p:cNvPr id="16" name="Picture 15">
            <a:extLst>
              <a:ext uri="{FF2B5EF4-FFF2-40B4-BE49-F238E27FC236}">
                <a16:creationId xmlns:a16="http://schemas.microsoft.com/office/drawing/2014/main" id="{994E9551-DBCD-479B-9FB1-46875438AF7B}"/>
              </a:ext>
            </a:extLst>
          </p:cNvPr>
          <p:cNvPicPr>
            <a:picLocks noChangeAspect="1"/>
          </p:cNvPicPr>
          <p:nvPr/>
        </p:nvPicPr>
        <p:blipFill>
          <a:blip r:embed="rId26"/>
          <a:stretch>
            <a:fillRect/>
          </a:stretch>
        </p:blipFill>
        <p:spPr>
          <a:xfrm>
            <a:off x="4857843" y="4265933"/>
            <a:ext cx="906128" cy="434779"/>
          </a:xfrm>
          <a:prstGeom prst="rect">
            <a:avLst/>
          </a:prstGeom>
        </p:spPr>
      </p:pic>
      <p:pic>
        <p:nvPicPr>
          <p:cNvPr id="13" name="Picture 12">
            <a:extLst>
              <a:ext uri="{FF2B5EF4-FFF2-40B4-BE49-F238E27FC236}">
                <a16:creationId xmlns:a16="http://schemas.microsoft.com/office/drawing/2014/main" id="{C5DE0116-25DD-43A8-BD78-08A7F294EC6D}"/>
              </a:ext>
            </a:extLst>
          </p:cNvPr>
          <p:cNvPicPr>
            <a:picLocks noChangeAspect="1"/>
          </p:cNvPicPr>
          <p:nvPr/>
        </p:nvPicPr>
        <p:blipFill>
          <a:blip r:embed="rId27"/>
          <a:stretch>
            <a:fillRect/>
          </a:stretch>
        </p:blipFill>
        <p:spPr>
          <a:xfrm>
            <a:off x="6213622" y="5157598"/>
            <a:ext cx="1171001" cy="830404"/>
          </a:xfrm>
          <a:prstGeom prst="rect">
            <a:avLst/>
          </a:prstGeom>
        </p:spPr>
      </p:pic>
      <p:pic>
        <p:nvPicPr>
          <p:cNvPr id="50" name="Picture 4" descr="LinkedIn">
            <a:extLst>
              <a:ext uri="{FF2B5EF4-FFF2-40B4-BE49-F238E27FC236}">
                <a16:creationId xmlns:a16="http://schemas.microsoft.com/office/drawing/2014/main" id="{566A72CD-F449-41D7-B854-5BA6BE4ACB89}"/>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1006354">
            <a:off x="6762691" y="5657235"/>
            <a:ext cx="275559" cy="278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CEC88ED-A16A-4C9B-B010-1658420B92D3}"/>
              </a:ext>
            </a:extLst>
          </p:cNvPr>
          <p:cNvPicPr>
            <a:picLocks noChangeAspect="1"/>
          </p:cNvPicPr>
          <p:nvPr/>
        </p:nvPicPr>
        <p:blipFill>
          <a:blip r:embed="rId29"/>
          <a:stretch>
            <a:fillRect/>
          </a:stretch>
        </p:blipFill>
        <p:spPr>
          <a:xfrm>
            <a:off x="2036757" y="5269010"/>
            <a:ext cx="1115957" cy="855209"/>
          </a:xfrm>
          <a:prstGeom prst="rect">
            <a:avLst/>
          </a:prstGeom>
        </p:spPr>
      </p:pic>
      <p:pic>
        <p:nvPicPr>
          <p:cNvPr id="20" name="Picture 19">
            <a:extLst>
              <a:ext uri="{FF2B5EF4-FFF2-40B4-BE49-F238E27FC236}">
                <a16:creationId xmlns:a16="http://schemas.microsoft.com/office/drawing/2014/main" id="{3C6E5762-2B62-4E86-9624-FE9532CABF05}"/>
              </a:ext>
            </a:extLst>
          </p:cNvPr>
          <p:cNvPicPr>
            <a:picLocks noChangeAspect="1"/>
          </p:cNvPicPr>
          <p:nvPr/>
        </p:nvPicPr>
        <p:blipFill>
          <a:blip r:embed="rId30"/>
          <a:stretch>
            <a:fillRect/>
          </a:stretch>
        </p:blipFill>
        <p:spPr>
          <a:xfrm>
            <a:off x="3330093" y="1227614"/>
            <a:ext cx="841358" cy="1501510"/>
          </a:xfrm>
          <a:prstGeom prst="rect">
            <a:avLst/>
          </a:prstGeom>
        </p:spPr>
      </p:pic>
      <p:pic>
        <p:nvPicPr>
          <p:cNvPr id="24" name="Picture 23">
            <a:extLst>
              <a:ext uri="{FF2B5EF4-FFF2-40B4-BE49-F238E27FC236}">
                <a16:creationId xmlns:a16="http://schemas.microsoft.com/office/drawing/2014/main" id="{224177F1-9D16-45CE-94AD-F586412E8F49}"/>
              </a:ext>
            </a:extLst>
          </p:cNvPr>
          <p:cNvPicPr>
            <a:picLocks noChangeAspect="1"/>
          </p:cNvPicPr>
          <p:nvPr/>
        </p:nvPicPr>
        <p:blipFill>
          <a:blip r:embed="rId31"/>
          <a:stretch>
            <a:fillRect/>
          </a:stretch>
        </p:blipFill>
        <p:spPr>
          <a:xfrm>
            <a:off x="698773" y="4928045"/>
            <a:ext cx="1119917" cy="1220323"/>
          </a:xfrm>
          <a:prstGeom prst="rect">
            <a:avLst/>
          </a:prstGeom>
        </p:spPr>
      </p:pic>
      <p:sp>
        <p:nvSpPr>
          <p:cNvPr id="56" name="Text Box 27">
            <a:extLst>
              <a:ext uri="{FF2B5EF4-FFF2-40B4-BE49-F238E27FC236}">
                <a16:creationId xmlns:a16="http://schemas.microsoft.com/office/drawing/2014/main" id="{30727DFB-4929-4651-8BAA-C8CC11DD0878}"/>
              </a:ext>
            </a:extLst>
          </p:cNvPr>
          <p:cNvSpPr txBox="1">
            <a:spLocks noChangeArrowheads="1"/>
          </p:cNvSpPr>
          <p:nvPr/>
        </p:nvSpPr>
        <p:spPr bwMode="auto">
          <a:xfrm>
            <a:off x="1681933" y="4872026"/>
            <a:ext cx="919423" cy="400110"/>
          </a:xfrm>
          <a:prstGeom prst="rect">
            <a:avLst/>
          </a:prstGeom>
          <a:solidFill>
            <a:schemeClr val="bg1">
              <a:alpha val="48000"/>
            </a:schemeClr>
          </a:solid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ea typeface="MS PGothic" panose="020B0600070205080204" pitchFamily="34" charset="-128"/>
              </a:rPr>
              <a:t>friends</a:t>
            </a:r>
          </a:p>
        </p:txBody>
      </p:sp>
      <p:sp>
        <p:nvSpPr>
          <p:cNvPr id="25" name="TextBox 24">
            <a:extLst>
              <a:ext uri="{FF2B5EF4-FFF2-40B4-BE49-F238E27FC236}">
                <a16:creationId xmlns:a16="http://schemas.microsoft.com/office/drawing/2014/main" id="{CE83AFA4-37A2-4F43-AB5F-27BAE98536A7}"/>
              </a:ext>
            </a:extLst>
          </p:cNvPr>
          <p:cNvSpPr txBox="1"/>
          <p:nvPr/>
        </p:nvSpPr>
        <p:spPr>
          <a:xfrm rot="16200000">
            <a:off x="2827577" y="1928795"/>
            <a:ext cx="903517" cy="276999"/>
          </a:xfrm>
          <a:prstGeom prst="rect">
            <a:avLst/>
          </a:prstGeom>
          <a:solidFill>
            <a:schemeClr val="bg1"/>
          </a:solidFill>
        </p:spPr>
        <p:txBody>
          <a:bodyPr wrap="none" rtlCol="0">
            <a:spAutoFit/>
          </a:bodyPr>
          <a:lstStyle/>
          <a:p>
            <a:r>
              <a:rPr lang="en-GB" sz="1200" b="1" dirty="0"/>
              <a:t>AUSTRALIA</a:t>
            </a:r>
          </a:p>
        </p:txBody>
      </p:sp>
      <p:pic>
        <p:nvPicPr>
          <p:cNvPr id="27" name="Picture 26">
            <a:extLst>
              <a:ext uri="{FF2B5EF4-FFF2-40B4-BE49-F238E27FC236}">
                <a16:creationId xmlns:a16="http://schemas.microsoft.com/office/drawing/2014/main" id="{27A76248-F465-4DED-9225-B316FE060121}"/>
              </a:ext>
            </a:extLst>
          </p:cNvPr>
          <p:cNvPicPr>
            <a:picLocks noChangeAspect="1"/>
          </p:cNvPicPr>
          <p:nvPr/>
        </p:nvPicPr>
        <p:blipFill>
          <a:blip r:embed="rId32"/>
          <a:stretch>
            <a:fillRect/>
          </a:stretch>
        </p:blipFill>
        <p:spPr>
          <a:xfrm>
            <a:off x="4256448" y="1227707"/>
            <a:ext cx="1633042" cy="750682"/>
          </a:xfrm>
          <a:prstGeom prst="rect">
            <a:avLst/>
          </a:prstGeom>
        </p:spPr>
      </p:pic>
      <p:sp>
        <p:nvSpPr>
          <p:cNvPr id="59" name="TextBox 58">
            <a:extLst>
              <a:ext uri="{FF2B5EF4-FFF2-40B4-BE49-F238E27FC236}">
                <a16:creationId xmlns:a16="http://schemas.microsoft.com/office/drawing/2014/main" id="{9EDAC364-7CBB-4637-8FA8-39F9AA7ED186}"/>
              </a:ext>
            </a:extLst>
          </p:cNvPr>
          <p:cNvSpPr txBox="1"/>
          <p:nvPr/>
        </p:nvSpPr>
        <p:spPr>
          <a:xfrm rot="16200000">
            <a:off x="3941617" y="2089779"/>
            <a:ext cx="888961" cy="276999"/>
          </a:xfrm>
          <a:prstGeom prst="rect">
            <a:avLst/>
          </a:prstGeom>
          <a:solidFill>
            <a:schemeClr val="bg1"/>
          </a:solidFill>
        </p:spPr>
        <p:txBody>
          <a:bodyPr wrap="none" rtlCol="0">
            <a:spAutoFit/>
          </a:bodyPr>
          <a:lstStyle/>
          <a:p>
            <a:r>
              <a:rPr lang="en-GB" sz="1200" b="1" dirty="0"/>
              <a:t>MAURITUS</a:t>
            </a:r>
          </a:p>
        </p:txBody>
      </p:sp>
      <p:pic>
        <p:nvPicPr>
          <p:cNvPr id="29" name="Picture 28">
            <a:extLst>
              <a:ext uri="{FF2B5EF4-FFF2-40B4-BE49-F238E27FC236}">
                <a16:creationId xmlns:a16="http://schemas.microsoft.com/office/drawing/2014/main" id="{D0C1B238-3691-4E22-A27A-761592788EE4}"/>
              </a:ext>
            </a:extLst>
          </p:cNvPr>
          <p:cNvPicPr>
            <a:picLocks noChangeAspect="1"/>
          </p:cNvPicPr>
          <p:nvPr/>
        </p:nvPicPr>
        <p:blipFill>
          <a:blip r:embed="rId33"/>
          <a:stretch>
            <a:fillRect/>
          </a:stretch>
        </p:blipFill>
        <p:spPr>
          <a:xfrm>
            <a:off x="4677568" y="1680227"/>
            <a:ext cx="1094789" cy="965582"/>
          </a:xfrm>
          <a:prstGeom prst="rect">
            <a:avLst/>
          </a:prstGeom>
        </p:spPr>
      </p:pic>
      <p:pic>
        <p:nvPicPr>
          <p:cNvPr id="32" name="Picture 31">
            <a:extLst>
              <a:ext uri="{FF2B5EF4-FFF2-40B4-BE49-F238E27FC236}">
                <a16:creationId xmlns:a16="http://schemas.microsoft.com/office/drawing/2014/main" id="{C8A8E0E8-127A-4512-B21C-2B8697D87F42}"/>
              </a:ext>
            </a:extLst>
          </p:cNvPr>
          <p:cNvPicPr>
            <a:picLocks noChangeAspect="1"/>
          </p:cNvPicPr>
          <p:nvPr/>
        </p:nvPicPr>
        <p:blipFill>
          <a:blip r:embed="rId34"/>
          <a:stretch>
            <a:fillRect/>
          </a:stretch>
        </p:blipFill>
        <p:spPr>
          <a:xfrm>
            <a:off x="7843431" y="3709463"/>
            <a:ext cx="719232" cy="1078849"/>
          </a:xfrm>
          <a:prstGeom prst="rect">
            <a:avLst/>
          </a:prstGeom>
        </p:spPr>
      </p:pic>
      <p:pic>
        <p:nvPicPr>
          <p:cNvPr id="34" name="Picture 33">
            <a:extLst>
              <a:ext uri="{FF2B5EF4-FFF2-40B4-BE49-F238E27FC236}">
                <a16:creationId xmlns:a16="http://schemas.microsoft.com/office/drawing/2014/main" id="{B0222C4C-1C47-48A6-9BB2-D4121BEDF8D8}"/>
              </a:ext>
            </a:extLst>
          </p:cNvPr>
          <p:cNvPicPr>
            <a:picLocks noChangeAspect="1"/>
          </p:cNvPicPr>
          <p:nvPr/>
        </p:nvPicPr>
        <p:blipFill>
          <a:blip r:embed="rId35"/>
          <a:stretch>
            <a:fillRect/>
          </a:stretch>
        </p:blipFill>
        <p:spPr>
          <a:xfrm>
            <a:off x="1159698" y="3546373"/>
            <a:ext cx="820843" cy="619768"/>
          </a:xfrm>
          <a:prstGeom prst="rect">
            <a:avLst/>
          </a:prstGeom>
        </p:spPr>
      </p:pic>
      <p:pic>
        <p:nvPicPr>
          <p:cNvPr id="8" name="Picture 7">
            <a:extLst>
              <a:ext uri="{FF2B5EF4-FFF2-40B4-BE49-F238E27FC236}">
                <a16:creationId xmlns:a16="http://schemas.microsoft.com/office/drawing/2014/main" id="{E7010C7C-0EAB-4CAA-BA08-F320B455AF50}"/>
              </a:ext>
            </a:extLst>
          </p:cNvPr>
          <p:cNvPicPr>
            <a:picLocks noChangeAspect="1"/>
          </p:cNvPicPr>
          <p:nvPr/>
        </p:nvPicPr>
        <p:blipFill>
          <a:blip r:embed="rId36"/>
          <a:stretch>
            <a:fillRect/>
          </a:stretch>
        </p:blipFill>
        <p:spPr>
          <a:xfrm>
            <a:off x="1449942" y="218601"/>
            <a:ext cx="6139579" cy="416243"/>
          </a:xfrm>
          <a:prstGeom prst="rect">
            <a:avLst/>
          </a:prstGeom>
        </p:spPr>
      </p:pic>
      <p:pic>
        <p:nvPicPr>
          <p:cNvPr id="14" name="Picture 13">
            <a:extLst>
              <a:ext uri="{FF2B5EF4-FFF2-40B4-BE49-F238E27FC236}">
                <a16:creationId xmlns:a16="http://schemas.microsoft.com/office/drawing/2014/main" id="{FE0E8E7B-7848-43EE-915C-124C534934D4}"/>
              </a:ext>
            </a:extLst>
          </p:cNvPr>
          <p:cNvPicPr>
            <a:picLocks noChangeAspect="1"/>
          </p:cNvPicPr>
          <p:nvPr/>
        </p:nvPicPr>
        <p:blipFill>
          <a:blip r:embed="rId37"/>
          <a:stretch>
            <a:fillRect/>
          </a:stretch>
        </p:blipFill>
        <p:spPr>
          <a:xfrm flipH="1">
            <a:off x="5551317" y="2842185"/>
            <a:ext cx="423129" cy="709632"/>
          </a:xfrm>
          <a:prstGeom prst="rect">
            <a:avLst/>
          </a:prstGeom>
        </p:spPr>
      </p:pic>
      <p:pic>
        <p:nvPicPr>
          <p:cNvPr id="61" name="Picture 60">
            <a:extLst>
              <a:ext uri="{FF2B5EF4-FFF2-40B4-BE49-F238E27FC236}">
                <a16:creationId xmlns:a16="http://schemas.microsoft.com/office/drawing/2014/main" id="{4FC2EA13-B73C-45F8-827F-60653DEBDB1F}"/>
              </a:ext>
            </a:extLst>
          </p:cNvPr>
          <p:cNvPicPr>
            <a:picLocks noChangeAspect="1"/>
          </p:cNvPicPr>
          <p:nvPr/>
        </p:nvPicPr>
        <p:blipFill>
          <a:blip r:embed="rId38"/>
          <a:stretch>
            <a:fillRect/>
          </a:stretch>
        </p:blipFill>
        <p:spPr>
          <a:xfrm>
            <a:off x="5247824" y="3598702"/>
            <a:ext cx="878924" cy="597417"/>
          </a:xfrm>
          <a:prstGeom prst="rect">
            <a:avLst/>
          </a:prstGeom>
        </p:spPr>
      </p:pic>
    </p:spTree>
    <p:extLst>
      <p:ext uri="{BB962C8B-B14F-4D97-AF65-F5344CB8AC3E}">
        <p14:creationId xmlns:p14="http://schemas.microsoft.com/office/powerpoint/2010/main" val="20306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14716</TotalTime>
  <Words>990</Words>
  <Application>Microsoft Office PowerPoint</Application>
  <PresentationFormat>On-screen Show (4:3)</PresentationFormat>
  <Paragraphs>215</Paragraphs>
  <Slides>15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 CENA</vt:lpstr>
      <vt:lpstr>AR ESSENCE</vt:lpstr>
      <vt:lpstr>Arial</vt:lpstr>
      <vt:lpstr>Arial Narrow</vt:lpstr>
      <vt:lpstr>Calibri</vt:lpstr>
      <vt:lpstr>Calibri Light</vt:lpstr>
      <vt:lpstr>Lato-light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149</cp:revision>
  <cp:lastPrinted>2021-02-01T10:02:05Z</cp:lastPrinted>
  <dcterms:created xsi:type="dcterms:W3CDTF">2021-01-12T18:15:14Z</dcterms:created>
  <dcterms:modified xsi:type="dcterms:W3CDTF">2021-02-01T10:03:09Z</dcterms:modified>
</cp:coreProperties>
</file>